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778" r:id="rId2"/>
  </p:sldMasterIdLst>
  <p:notesMasterIdLst>
    <p:notesMasterId r:id="rId90"/>
  </p:notesMasterIdLst>
  <p:sldIdLst>
    <p:sldId id="404" r:id="rId3"/>
    <p:sldId id="374" r:id="rId4"/>
    <p:sldId id="479" r:id="rId5"/>
    <p:sldId id="452" r:id="rId6"/>
    <p:sldId id="457" r:id="rId7"/>
    <p:sldId id="444" r:id="rId8"/>
    <p:sldId id="445" r:id="rId9"/>
    <p:sldId id="458" r:id="rId10"/>
    <p:sldId id="405" r:id="rId11"/>
    <p:sldId id="453" r:id="rId12"/>
    <p:sldId id="459" r:id="rId13"/>
    <p:sldId id="375" r:id="rId14"/>
    <p:sldId id="438" r:id="rId15"/>
    <p:sldId id="439" r:id="rId16"/>
    <p:sldId id="390" r:id="rId17"/>
    <p:sldId id="391" r:id="rId18"/>
    <p:sldId id="429" r:id="rId19"/>
    <p:sldId id="430" r:id="rId20"/>
    <p:sldId id="376" r:id="rId21"/>
    <p:sldId id="392" r:id="rId22"/>
    <p:sldId id="431" r:id="rId23"/>
    <p:sldId id="432" r:id="rId24"/>
    <p:sldId id="433" r:id="rId25"/>
    <p:sldId id="460" r:id="rId26"/>
    <p:sldId id="379" r:id="rId27"/>
    <p:sldId id="435" r:id="rId28"/>
    <p:sldId id="449" r:id="rId29"/>
    <p:sldId id="434" r:id="rId30"/>
    <p:sldId id="380" r:id="rId31"/>
    <p:sldId id="436" r:id="rId32"/>
    <p:sldId id="437" r:id="rId33"/>
    <p:sldId id="463" r:id="rId34"/>
    <p:sldId id="394" r:id="rId35"/>
    <p:sldId id="383" r:id="rId36"/>
    <p:sldId id="406" r:id="rId37"/>
    <p:sldId id="480" r:id="rId38"/>
    <p:sldId id="461" r:id="rId39"/>
    <p:sldId id="396" r:id="rId40"/>
    <p:sldId id="407" r:id="rId41"/>
    <p:sldId id="408" r:id="rId42"/>
    <p:sldId id="409" r:id="rId43"/>
    <p:sldId id="462" r:id="rId44"/>
    <p:sldId id="446" r:id="rId45"/>
    <p:sldId id="451" r:id="rId46"/>
    <p:sldId id="450" r:id="rId47"/>
    <p:sldId id="447" r:id="rId48"/>
    <p:sldId id="448" r:id="rId49"/>
    <p:sldId id="464" r:id="rId50"/>
    <p:sldId id="403" r:id="rId51"/>
    <p:sldId id="397" r:id="rId52"/>
    <p:sldId id="414" r:id="rId53"/>
    <p:sldId id="398" r:id="rId54"/>
    <p:sldId id="422" r:id="rId55"/>
    <p:sldId id="415" r:id="rId56"/>
    <p:sldId id="416" r:id="rId57"/>
    <p:sldId id="417" r:id="rId58"/>
    <p:sldId id="418" r:id="rId59"/>
    <p:sldId id="419" r:id="rId60"/>
    <p:sldId id="423" r:id="rId61"/>
    <p:sldId id="424" r:id="rId62"/>
    <p:sldId id="425" r:id="rId63"/>
    <p:sldId id="426" r:id="rId64"/>
    <p:sldId id="427" r:id="rId65"/>
    <p:sldId id="465" r:id="rId66"/>
    <p:sldId id="399" r:id="rId67"/>
    <p:sldId id="420" r:id="rId68"/>
    <p:sldId id="387" r:id="rId69"/>
    <p:sldId id="440" r:id="rId70"/>
    <p:sldId id="441" r:id="rId71"/>
    <p:sldId id="421" r:id="rId72"/>
    <p:sldId id="428" r:id="rId73"/>
    <p:sldId id="466" r:id="rId74"/>
    <p:sldId id="470" r:id="rId75"/>
    <p:sldId id="471" r:id="rId76"/>
    <p:sldId id="472" r:id="rId77"/>
    <p:sldId id="454" r:id="rId78"/>
    <p:sldId id="455" r:id="rId79"/>
    <p:sldId id="467" r:id="rId80"/>
    <p:sldId id="476" r:id="rId81"/>
    <p:sldId id="473" r:id="rId82"/>
    <p:sldId id="468" r:id="rId83"/>
    <p:sldId id="475" r:id="rId84"/>
    <p:sldId id="477" r:id="rId85"/>
    <p:sldId id="474" r:id="rId86"/>
    <p:sldId id="469" r:id="rId87"/>
    <p:sldId id="481" r:id="rId88"/>
    <p:sldId id="456" r:id="rId8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FFFF00"/>
    <a:srgbClr val="FFCCFF"/>
    <a:srgbClr val="009900"/>
    <a:srgbClr val="FF3399"/>
    <a:srgbClr val="990099"/>
    <a:srgbClr val="FFCC00"/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84" autoAdjust="0"/>
    <p:restoredTop sz="83532" autoAdjust="0"/>
  </p:normalViewPr>
  <p:slideViewPr>
    <p:cSldViewPr>
      <p:cViewPr varScale="1">
        <p:scale>
          <a:sx n="60" d="100"/>
          <a:sy n="60" d="100"/>
        </p:scale>
        <p:origin x="94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4" Type="http://schemas.openxmlformats.org/officeDocument/2006/relationships/image" Target="../media/image6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14EADCA-D79E-4520-841A-38B18C894D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5952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8896D2B-9149-4B36-ADB1-2F5442E5D7A1}" type="slidenum">
              <a:rPr lang="en-US" altLang="zh-CN" smtClean="0">
                <a:latin typeface="Times New Roman" panose="02020603050405020304" pitchFamily="18" charset="0"/>
              </a:rPr>
              <a:pPr/>
              <a:t>1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32676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8ECCA19-8EDF-43DE-89CF-FA80DF34B8AF}" type="slidenum">
              <a:rPr lang="en-US" altLang="zh-CN" smtClean="0">
                <a:latin typeface="Times New Roman" panose="02020603050405020304" pitchFamily="18" charset="0"/>
              </a:rPr>
              <a:pPr/>
              <a:t>14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92073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DA51A1-622A-4E53-9241-E9A692096905}" type="slidenum">
              <a:rPr lang="en-US" altLang="zh-CN" smtClean="0">
                <a:latin typeface="Times New Roman" panose="02020603050405020304" pitchFamily="18" charset="0"/>
              </a:rPr>
              <a:pPr/>
              <a:t>15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7422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F20BFC4-C8CA-4044-AD2B-68EE2D638218}" type="slidenum">
              <a:rPr lang="en-US" altLang="zh-CN" smtClean="0">
                <a:latin typeface="Times New Roman" panose="02020603050405020304" pitchFamily="18" charset="0"/>
              </a:rPr>
              <a:pPr/>
              <a:t>16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8544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016E48-4BD9-4FC3-98FF-EAEF99F85BAC}" type="slidenum">
              <a:rPr lang="en-US" altLang="zh-CN" smtClean="0">
                <a:latin typeface="Times New Roman" panose="02020603050405020304" pitchFamily="18" charset="0"/>
              </a:rPr>
              <a:pPr/>
              <a:t>17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69621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656F40E-B19F-4A60-8241-1EA2698ABCBD}" type="slidenum">
              <a:rPr lang="en-US" altLang="zh-CN" smtClean="0">
                <a:latin typeface="Times New Roman" panose="02020603050405020304" pitchFamily="18" charset="0"/>
              </a:rPr>
              <a:pPr/>
              <a:t>18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404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172E8BF-54C5-4386-A0B8-18C58D5B1F7E}" type="slidenum">
              <a:rPr lang="en-US" altLang="zh-CN" smtClean="0">
                <a:latin typeface="Times New Roman" panose="02020603050405020304" pitchFamily="18" charset="0"/>
              </a:rPr>
              <a:pPr/>
              <a:t>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59576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4610EC2-A1F5-4FF3-BB5D-FB2F9BDE6C92}" type="slidenum">
              <a:rPr lang="en-US" altLang="zh-CN" smtClean="0">
                <a:latin typeface="Times New Roman" panose="02020603050405020304" pitchFamily="18" charset="0"/>
              </a:rPr>
              <a:pPr/>
              <a:t>20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33731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AF4DD60-666C-4ADC-A0E6-AB1C49D95C52}" type="slidenum">
              <a:rPr lang="en-US" altLang="zh-CN" smtClean="0">
                <a:latin typeface="Times New Roman" panose="02020603050405020304" pitchFamily="18" charset="0"/>
              </a:rPr>
              <a:pPr/>
              <a:t>21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69965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2FC1B4D-C850-45DD-B63F-5071949C2FA3}" type="slidenum">
              <a:rPr lang="en-US" altLang="zh-CN" smtClean="0">
                <a:latin typeface="Times New Roman" panose="02020603050405020304" pitchFamily="18" charset="0"/>
              </a:rPr>
              <a:pPr/>
              <a:t>22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10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9C85BE7-EEA9-41D6-9958-70E6F52B1767}" type="slidenum">
              <a:rPr lang="en-US" altLang="zh-CN" smtClean="0">
                <a:latin typeface="Times New Roman" panose="02020603050405020304" pitchFamily="18" charset="0"/>
              </a:rPr>
              <a:pPr/>
              <a:t>23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7217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952FBD1-D913-478D-B5D6-359CB299E59A}" type="slidenum">
              <a:rPr lang="en-US" altLang="zh-CN" smtClean="0">
                <a:latin typeface="Times New Roman" panose="02020603050405020304" pitchFamily="18" charset="0"/>
              </a:rPr>
              <a:pPr/>
              <a:t>2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59712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B950D72-A767-4639-B6CD-51EE69EA56F1}" type="slidenum">
              <a:rPr lang="en-US" altLang="zh-CN" smtClean="0">
                <a:latin typeface="Times New Roman" panose="02020603050405020304" pitchFamily="18" charset="0"/>
              </a:rPr>
              <a:pPr/>
              <a:t>25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01675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A287050-439B-4401-A879-92438AB0B96F}" type="slidenum">
              <a:rPr lang="en-US" altLang="zh-CN" smtClean="0">
                <a:latin typeface="Times New Roman" panose="02020603050405020304" pitchFamily="18" charset="0"/>
              </a:rPr>
              <a:pPr/>
              <a:t>26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1344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B530AC5-5EC8-48B2-A1CB-9BE128410840}" type="slidenum">
              <a:rPr lang="en-US" altLang="zh-CN" smtClean="0">
                <a:latin typeface="Times New Roman" panose="02020603050405020304" pitchFamily="18" charset="0"/>
              </a:rPr>
              <a:pPr/>
              <a:t>27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94793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8BCEEA-5F28-4F96-B8C4-639EC4B08A91}" type="slidenum">
              <a:rPr lang="en-US" altLang="zh-CN" smtClean="0">
                <a:latin typeface="Times New Roman" panose="02020603050405020304" pitchFamily="18" charset="0"/>
              </a:rPr>
              <a:pPr/>
              <a:t>28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98415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70F5567-4E5D-4DE0-8088-43F9ED42E35A}" type="slidenum">
              <a:rPr lang="en-US" altLang="zh-CN" smtClean="0">
                <a:latin typeface="Times New Roman" panose="02020603050405020304" pitchFamily="18" charset="0"/>
              </a:rPr>
              <a:pPr/>
              <a:t>29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40836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B83042C-ABD1-43F6-AE0F-0D45D6456274}" type="slidenum">
              <a:rPr lang="en-US" altLang="zh-CN" smtClean="0">
                <a:latin typeface="Times New Roman" panose="02020603050405020304" pitchFamily="18" charset="0"/>
              </a:rPr>
              <a:pPr/>
              <a:t>30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36677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CDAE216-ECCD-4F87-8F57-CC7222445AFB}" type="slidenum">
              <a:rPr lang="en-US" altLang="zh-CN" smtClean="0">
                <a:latin typeface="Times New Roman" panose="02020603050405020304" pitchFamily="18" charset="0"/>
              </a:rPr>
              <a:pPr/>
              <a:t>31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71656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D934B6F-42DD-47D0-AA67-C432A114367E}" type="slidenum">
              <a:rPr lang="en-US" altLang="zh-CN" smtClean="0">
                <a:latin typeface="Times New Roman" panose="02020603050405020304" pitchFamily="18" charset="0"/>
              </a:rPr>
              <a:pPr/>
              <a:t>33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88937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56D1DD8-7359-4CF3-A4FA-7786E0AE1223}" type="slidenum">
              <a:rPr lang="en-US" altLang="zh-CN" smtClean="0">
                <a:latin typeface="Times New Roman" panose="02020603050405020304" pitchFamily="18" charset="0"/>
              </a:rPr>
              <a:pPr/>
              <a:t>34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96552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527CCCF-95B0-45A4-B9C0-A63680C6B16B}" type="slidenum">
              <a:rPr lang="en-US" altLang="zh-CN" smtClean="0">
                <a:latin typeface="Times New Roman" panose="02020603050405020304" pitchFamily="18" charset="0"/>
              </a:rPr>
              <a:pPr/>
              <a:t>35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7182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826BA80-4CE7-40E6-9A7A-D895245D8E16}" type="slidenum">
              <a:rPr lang="en-US" altLang="zh-CN" smtClean="0">
                <a:latin typeface="Times New Roman" panose="02020603050405020304" pitchFamily="18" charset="0"/>
              </a:rPr>
              <a:pPr/>
              <a:t>4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86652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DC56BFF-B94E-4DD8-BF92-CED4E503CDE7}" type="slidenum">
              <a:rPr lang="en-US" altLang="zh-CN" smtClean="0">
                <a:latin typeface="Times New Roman" panose="02020603050405020304" pitchFamily="18" charset="0"/>
              </a:rPr>
              <a:pPr/>
              <a:t>38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普里威特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71137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15788F-B561-4748-8325-E03723E9EB71}" type="slidenum">
              <a:rPr lang="en-US" altLang="zh-CN" smtClean="0">
                <a:latin typeface="Times New Roman" panose="02020603050405020304" pitchFamily="18" charset="0"/>
              </a:rPr>
              <a:pPr/>
              <a:t>39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46216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5C02961-0757-43FA-B419-EB5F81222E2F}" type="slidenum">
              <a:rPr lang="en-US" altLang="zh-CN" smtClean="0">
                <a:latin typeface="Times New Roman" panose="02020603050405020304" pitchFamily="18" charset="0"/>
              </a:rPr>
              <a:pPr/>
              <a:t>40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6030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BA449C3-5DB6-4D14-991E-39BF64AA5EF7}" type="slidenum">
              <a:rPr lang="en-US" altLang="zh-CN" smtClean="0">
                <a:latin typeface="Times New Roman" panose="02020603050405020304" pitchFamily="18" charset="0"/>
              </a:rPr>
              <a:pPr/>
              <a:t>41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92152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10EDE50-13E5-465D-BF9D-4596EFE8BAC9}" type="slidenum">
              <a:rPr lang="en-US" altLang="zh-CN" smtClean="0">
                <a:latin typeface="Times New Roman" panose="02020603050405020304" pitchFamily="18" charset="0"/>
              </a:rPr>
              <a:pPr/>
              <a:t>43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34073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6EF64E3-39B4-4D6F-8FEE-4C6D7F8F48FE}" type="slidenum">
              <a:rPr lang="en-US" altLang="zh-CN" smtClean="0">
                <a:latin typeface="Times New Roman" panose="02020603050405020304" pitchFamily="18" charset="0"/>
              </a:rPr>
              <a:pPr/>
              <a:t>44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76305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C7747B6-52B5-4D4D-91EE-D78D74B5C1D4}" type="slidenum">
              <a:rPr lang="en-US" altLang="zh-CN" smtClean="0">
                <a:latin typeface="Times New Roman" panose="02020603050405020304" pitchFamily="18" charset="0"/>
              </a:rPr>
              <a:pPr/>
              <a:t>45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83470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FFCD263-6A8B-40F6-B8D3-B3A24295121F}" type="slidenum">
              <a:rPr lang="en-US" altLang="zh-CN" smtClean="0">
                <a:latin typeface="Times New Roman" panose="02020603050405020304" pitchFamily="18" charset="0"/>
              </a:rPr>
              <a:pPr/>
              <a:t>46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85932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51D5546-A64E-4FAD-8537-FF3CC43E690A}" type="slidenum">
              <a:rPr lang="en-US" altLang="zh-CN" smtClean="0">
                <a:latin typeface="Times New Roman" panose="02020603050405020304" pitchFamily="18" charset="0"/>
              </a:rPr>
              <a:pPr/>
              <a:t>47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64656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2FAC8CB-B0FF-4822-A27F-B3074F73C5D2}" type="slidenum">
              <a:rPr lang="en-US" altLang="zh-CN" smtClean="0">
                <a:latin typeface="Times New Roman" panose="02020603050405020304" pitchFamily="18" charset="0"/>
              </a:rPr>
              <a:pPr/>
              <a:t>49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01148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88A84A1-8F50-4342-8C59-FFFD9A75FAF6}" type="slidenum">
              <a:rPr lang="en-US" altLang="zh-CN" smtClean="0">
                <a:latin typeface="Times New Roman" panose="02020603050405020304" pitchFamily="18" charset="0"/>
              </a:rPr>
              <a:pPr/>
              <a:t>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66702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F756E03-B270-4FF1-99CC-E26EAE6F07C3}" type="slidenum">
              <a:rPr lang="en-US" altLang="zh-CN" smtClean="0">
                <a:latin typeface="Times New Roman" panose="02020603050405020304" pitchFamily="18" charset="0"/>
              </a:rPr>
              <a:pPr/>
              <a:t>50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015605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44293E9-7686-4670-995A-A40462EAC456}" type="slidenum">
              <a:rPr lang="en-US" altLang="zh-CN" smtClean="0">
                <a:latin typeface="Times New Roman" panose="02020603050405020304" pitchFamily="18" charset="0"/>
              </a:rPr>
              <a:pPr/>
              <a:t>51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600337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D856A0E-0E27-45FF-89AE-A987C3BD6C31}" type="slidenum">
              <a:rPr lang="en-US" altLang="zh-CN" smtClean="0">
                <a:latin typeface="Times New Roman" panose="02020603050405020304" pitchFamily="18" charset="0"/>
              </a:rPr>
              <a:pPr/>
              <a:t>52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1379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441E2C6-BAB6-4F59-A3B7-6FB4220CDEC6}" type="slidenum">
              <a:rPr lang="en-US" altLang="zh-CN" smtClean="0">
                <a:latin typeface="Times New Roman" panose="02020603050405020304" pitchFamily="18" charset="0"/>
              </a:rPr>
              <a:pPr/>
              <a:t>53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07622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81D7E71-D1F2-4434-9A83-ADD6B19EC9C1}" type="slidenum">
              <a:rPr lang="en-US" altLang="zh-CN" smtClean="0">
                <a:latin typeface="Times New Roman" panose="02020603050405020304" pitchFamily="18" charset="0"/>
              </a:rPr>
              <a:pPr/>
              <a:t>54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04829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CAD2AA2-8A6B-4E07-89CD-83C368AE94C7}" type="slidenum">
              <a:rPr lang="en-US" altLang="zh-CN" smtClean="0">
                <a:latin typeface="Times New Roman" panose="02020603050405020304" pitchFamily="18" charset="0"/>
              </a:rPr>
              <a:pPr/>
              <a:t>55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141638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5ACA96C-1CF5-44AA-9D30-5772C9B98D25}" type="slidenum">
              <a:rPr lang="en-US" altLang="zh-CN" smtClean="0">
                <a:latin typeface="Times New Roman" panose="02020603050405020304" pitchFamily="18" charset="0"/>
              </a:rPr>
              <a:pPr/>
              <a:t>56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234171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4905B73-FAB6-48FC-AE05-5F63D2EAC55D}" type="slidenum">
              <a:rPr lang="en-US" altLang="zh-CN" smtClean="0">
                <a:latin typeface="Times New Roman" panose="02020603050405020304" pitchFamily="18" charset="0"/>
              </a:rPr>
              <a:pPr/>
              <a:t>57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476063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78A69C-8718-4FAF-9321-BD8ABA3BCF33}" type="slidenum">
              <a:rPr lang="en-US" altLang="zh-CN" smtClean="0">
                <a:latin typeface="Times New Roman" panose="02020603050405020304" pitchFamily="18" charset="0"/>
              </a:rPr>
              <a:pPr/>
              <a:t>58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9835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833C1AE-932A-4515-BA5F-0B09688CC3DB}" type="slidenum">
              <a:rPr lang="en-US" altLang="zh-CN" smtClean="0">
                <a:latin typeface="Times New Roman" panose="02020603050405020304" pitchFamily="18" charset="0"/>
              </a:rPr>
              <a:pPr/>
              <a:t>59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91170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53C3491-07FE-4012-B344-2D675C157B4F}" type="slidenum">
              <a:rPr lang="en-US" altLang="zh-CN" smtClean="0">
                <a:latin typeface="Times New Roman" panose="02020603050405020304" pitchFamily="18" charset="0"/>
              </a:rPr>
              <a:pPr/>
              <a:t>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47400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4A6E54F-A7BA-4A7E-839A-C5DA8FA81416}" type="slidenum">
              <a:rPr lang="en-US" altLang="zh-CN" smtClean="0">
                <a:latin typeface="Times New Roman" panose="02020603050405020304" pitchFamily="18" charset="0"/>
              </a:rPr>
              <a:pPr/>
              <a:t>60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6220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1A8C43-1EAC-4359-BE1D-186A7394AC9C}" type="slidenum">
              <a:rPr lang="en-US" altLang="zh-CN" smtClean="0">
                <a:latin typeface="Times New Roman" panose="02020603050405020304" pitchFamily="18" charset="0"/>
              </a:rPr>
              <a:pPr/>
              <a:t>61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732899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2D32DF4-C03A-47C3-99DD-4CFE45508945}" type="slidenum">
              <a:rPr lang="en-US" altLang="zh-CN" smtClean="0">
                <a:latin typeface="Times New Roman" panose="02020603050405020304" pitchFamily="18" charset="0"/>
              </a:rPr>
              <a:pPr/>
              <a:t>62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25950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47C61B-2FB0-4C3F-811D-126F2237484E}" type="slidenum">
              <a:rPr lang="en-US" altLang="zh-CN" smtClean="0">
                <a:latin typeface="Times New Roman" panose="02020603050405020304" pitchFamily="18" charset="0"/>
              </a:rPr>
              <a:pPr/>
              <a:t>63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522575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Wallis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  <a:p>
            <a:pPr rtl="0"/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Wal.lis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[`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wɑlIs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; ˋ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wɒlis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]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,John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沃利斯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4EADCA-D79E-4520-841A-38B18C894D2F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40450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322E0BF-6096-4C1F-BF04-13722FD34F72}" type="slidenum">
              <a:rPr lang="en-US" altLang="zh-CN" smtClean="0">
                <a:latin typeface="Times New Roman" panose="02020603050405020304" pitchFamily="18" charset="0"/>
              </a:rPr>
              <a:pPr/>
              <a:t>65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latinLnBrk="1"/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Wallis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生词本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atinLnBrk="1"/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[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ˈ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wɔlis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]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沃利斯（姓氏）</a:t>
            </a:r>
          </a:p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334727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0CC0F94-2095-4761-A7AC-596CD6ACF4EB}" type="slidenum">
              <a:rPr lang="en-US" altLang="zh-CN" smtClean="0">
                <a:latin typeface="Times New Roman" panose="02020603050405020304" pitchFamily="18" charset="0"/>
              </a:rPr>
              <a:pPr/>
              <a:t>66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02599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2761297-CBF6-4712-8394-F7396064EFF6}" type="slidenum">
              <a:rPr lang="en-US" altLang="zh-CN" smtClean="0">
                <a:latin typeface="Times New Roman" panose="02020603050405020304" pitchFamily="18" charset="0"/>
              </a:rPr>
              <a:pPr/>
              <a:t>67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747790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ADF5738-3F30-484C-8E07-FEE640C9CD3E}" type="slidenum">
              <a:rPr lang="en-US" altLang="zh-CN" smtClean="0">
                <a:latin typeface="Times New Roman" panose="02020603050405020304" pitchFamily="18" charset="0"/>
              </a:rPr>
              <a:pPr/>
              <a:t>68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706632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715A2AA-69B1-468A-B1BD-FB948A134D26}" type="slidenum">
              <a:rPr lang="en-US" altLang="zh-CN" smtClean="0">
                <a:latin typeface="Times New Roman" panose="02020603050405020304" pitchFamily="18" charset="0"/>
              </a:rPr>
              <a:pPr/>
              <a:t>69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83343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E3FAF3-27F6-47DF-8171-ACD0439EDFD9}" type="slidenum">
              <a:rPr lang="en-US" altLang="zh-CN" smtClean="0">
                <a:latin typeface="Times New Roman" panose="02020603050405020304" pitchFamily="18" charset="0"/>
              </a:rPr>
              <a:pPr/>
              <a:t>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092742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7198BFD-21FD-4E1D-A188-79ADB943D645}" type="slidenum">
              <a:rPr lang="en-US" altLang="zh-CN" smtClean="0">
                <a:latin typeface="Times New Roman" panose="02020603050405020304" pitchFamily="18" charset="0"/>
              </a:rPr>
              <a:pPr/>
              <a:t>70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317153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D000EFF-91EE-4333-8A99-48DF7DB1F1E6}" type="slidenum">
              <a:rPr lang="en-US" altLang="zh-CN" smtClean="0">
                <a:latin typeface="Times New Roman" panose="02020603050405020304" pitchFamily="18" charset="0"/>
              </a:rPr>
              <a:pPr/>
              <a:t>71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067542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4EADCA-D79E-4520-841A-38B18C894D2F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9931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设定阈值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4EADCA-D79E-4520-841A-38B18C894D2F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37445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4EADCA-D79E-4520-841A-38B18C894D2F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5998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canny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 [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can·ny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|| '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kænɪ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]</a:t>
            </a:r>
            <a:endParaRPr lang="en-US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4EADCA-D79E-4520-841A-38B18C894D2F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06830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4EADCA-D79E-4520-841A-38B18C894D2F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12553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4EADCA-D79E-4520-841A-38B18C894D2F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98699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4EADCA-D79E-4520-841A-38B18C894D2F}" type="slidenum">
              <a:rPr lang="en-US" altLang="zh-CN" smtClean="0"/>
              <a:pPr>
                <a:defRPr/>
              </a:pPr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53823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5BA8DE8-1313-4184-B61A-D5C18B9FADD3}" type="slidenum">
              <a:rPr lang="en-US" altLang="zh-CN" smtClean="0">
                <a:latin typeface="Times New Roman" panose="02020603050405020304" pitchFamily="18" charset="0"/>
              </a:rPr>
              <a:pPr/>
              <a:t>86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78264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B633455-742F-46F6-BECC-876AE65A6A37}" type="slidenum">
              <a:rPr lang="en-US" altLang="zh-CN" smtClean="0">
                <a:latin typeface="Times New Roman" panose="02020603050405020304" pitchFamily="18" charset="0"/>
              </a:rPr>
              <a:pPr/>
              <a:t>10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811350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6701964-2F0F-42A8-9EFB-62336B85BA7F}" type="slidenum">
              <a:rPr lang="en-US" altLang="zh-CN" smtClean="0">
                <a:latin typeface="Times New Roman" panose="02020603050405020304" pitchFamily="18" charset="0"/>
              </a:rPr>
              <a:pPr/>
              <a:t>87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43711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6CB08D6-1B14-469B-BEFC-33189B6A5FBD}" type="slidenum">
              <a:rPr lang="en-US" altLang="zh-CN" smtClean="0">
                <a:latin typeface="Times New Roman" panose="02020603050405020304" pitchFamily="18" charset="0"/>
              </a:rPr>
              <a:pPr/>
              <a:t>12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82145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51BCD6C-0BCD-49F0-92BA-CA676390052B}" type="slidenum">
              <a:rPr lang="en-US" altLang="zh-CN" smtClean="0">
                <a:latin typeface="Times New Roman" panose="02020603050405020304" pitchFamily="18" charset="0"/>
              </a:rPr>
              <a:pPr/>
              <a:t>13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650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3200" y="1752600"/>
            <a:ext cx="54864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2743200"/>
            <a:ext cx="5486400" cy="457200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7B1D30CE-4E82-42F2-BBAA-BC27721684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710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2FB2E-B25B-4599-B6BE-2FC2E17805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7506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6413" y="762000"/>
            <a:ext cx="1370012" cy="4953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41613" y="762000"/>
            <a:ext cx="3962400" cy="4953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44ECE-56C5-4507-8E02-39B47551E8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9344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1229888"/>
          </a:xfrm>
        </p:spPr>
        <p:txBody>
          <a:bodyPr/>
          <a:lstStyle>
            <a:lvl1pPr algn="ctr">
              <a:lnSpc>
                <a:spcPct val="85000"/>
              </a:lnSpc>
              <a:defRPr sz="4400" b="1" spc="-5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2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98EA5-E34D-469D-A298-A0C3C10DDE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1239759"/>
      </p:ext>
    </p:extLst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92A1A-C232-4372-B26B-2B928C557B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33157"/>
      </p:ext>
    </p:extLst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4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EA708-98FA-43CE-834E-0C7776987D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8302984"/>
      </p:ext>
    </p:extLst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E2E13-159A-43E0-8336-B96D538540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510571"/>
      </p:ext>
    </p:extLst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0F216-E365-49A5-95A2-D10DA2B81C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6556833"/>
      </p:ext>
    </p:extLst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F76EA-0DE6-4EA5-9F61-1E8EB43281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3098748"/>
      </p:ext>
    </p:extLst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98553-4325-472C-9049-8035486BB0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416230"/>
      </p:ext>
    </p:extLst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97DDA5C-D7F6-4171-A2F8-4EBBBBAE79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1269637"/>
      </p:ext>
    </p:extLst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D2D63-B7BA-44A1-AADF-C3B90D5B90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9916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4953000"/>
            <a:ext cx="914241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E0A76-B737-4754-9229-B203FF4791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1290740"/>
      </p:ext>
    </p:extLst>
  </p:cSld>
  <p:clrMapOvr>
    <a:masterClrMapping/>
  </p:clrMapOvr>
  <p:transition>
    <p:blinds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48B9A-2E01-4209-A582-CA75B04C61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1829113"/>
      </p:ext>
    </p:extLst>
  </p:cSld>
  <p:clrMapOvr>
    <a:masterClrMapping/>
  </p:clrMapOvr>
  <p:transition>
    <p:blinds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B54C8-E3A4-4B69-A7EC-B4B4A8458C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6798149"/>
      </p:ext>
    </p:extLst>
  </p:cSld>
  <p:clrMapOvr>
    <a:masterClrMapping/>
  </p:clrMapOvr>
  <p:transition>
    <p:blinds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12E21-8DCB-4216-83EA-69056D0061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7205043"/>
      </p:ext>
    </p:extLst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06663-5468-4F62-A120-FD280EC2F4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81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41613" y="1828800"/>
            <a:ext cx="2665412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559425" y="1828800"/>
            <a:ext cx="26670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E5E1F-7F24-4A3C-B73A-493BCAECF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588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52522-34D8-4C16-9974-15F94D10EB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992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2D1175-9FBD-4D64-A45A-2D8218B181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95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1D1C6-8542-4795-8DD4-7125C73605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660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ED5E9C-834E-4F4F-9EFD-6C8969A613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05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EA392-35BF-42FC-B6F5-049EC44D42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3868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1613" y="762000"/>
            <a:ext cx="548481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1613" y="1828800"/>
            <a:ext cx="5484812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886450"/>
            <a:ext cx="1752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5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886450"/>
            <a:ext cx="2895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5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77000" y="5886450"/>
            <a:ext cx="1752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fld id="{80F4A251-2870-444A-B5B6-B4485392FE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292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79551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宋体" panose="02010600030101010101" pitchFamily="2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宋体" panose="02010600030101010101" pitchFamily="2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宋体" panose="02010600030101010101" pitchFamily="2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宋体" panose="02010600030101010101" pitchFamily="2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宋体" panose="02010600030101010101" pitchFamily="2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宋体" panose="02010600030101010101" pitchFamily="2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宋体" panose="02010600030101010101" pitchFamily="2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宋体" panose="02010600030101010101" pitchFamily="2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kern="12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kern="1200">
          <a:solidFill>
            <a:srgbClr val="79551B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rgbClr val="79551B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rgbClr val="79551B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kern="1200">
          <a:solidFill>
            <a:srgbClr val="79551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415AADF-8601-49E4-8F9C-FDB9AB35BE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97" r:id="rId5"/>
    <p:sldLayoutId id="2147484298" r:id="rId6"/>
    <p:sldLayoutId id="2147484299" r:id="rId7"/>
    <p:sldLayoutId id="2147484300" r:id="rId8"/>
    <p:sldLayoutId id="2147484301" r:id="rId9"/>
    <p:sldLayoutId id="2147484302" r:id="rId10"/>
    <p:sldLayoutId id="2147484303" r:id="rId11"/>
    <p:sldLayoutId id="2147484304" r:id="rId12"/>
  </p:sldLayoutIdLst>
  <p:transition>
    <p:blinds dir="vert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2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7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57.emf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4.e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56.emf"/><Relationship Id="rId5" Type="http://schemas.openxmlformats.org/officeDocument/2006/relationships/image" Target="../media/image53.emf"/><Relationship Id="rId15" Type="http://schemas.openxmlformats.org/officeDocument/2006/relationships/image" Target="../media/image58.e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5.emf"/><Relationship Id="rId14" Type="http://schemas.openxmlformats.org/officeDocument/2006/relationships/oleObject" Target="../embeddings/oleObject19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9.emf"/><Relationship Id="rId4" Type="http://schemas.openxmlformats.org/officeDocument/2006/relationships/oleObject" Target="../embeddings/oleObject2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63.emf"/><Relationship Id="rId4" Type="http://schemas.openxmlformats.org/officeDocument/2006/relationships/slide" Target="slide28.xml"/><Relationship Id="rId9" Type="http://schemas.openxmlformats.org/officeDocument/2006/relationships/oleObject" Target="../embeddings/oleObject23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66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" Target="slide55.xml"/><Relationship Id="rId7" Type="http://schemas.openxmlformats.org/officeDocument/2006/relationships/slide" Target="slide5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slide" Target="slide56.xml"/><Relationship Id="rId10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slide" Target="slide5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" Target="slide60.xml"/><Relationship Id="rId7" Type="http://schemas.openxmlformats.org/officeDocument/2006/relationships/slide" Target="slide6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slide" Target="slide61.xml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slide" Target="slide6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75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7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31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5675" y="1196975"/>
            <a:ext cx="7540625" cy="10080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第六章  图像的锐化处理</a:t>
            </a:r>
          </a:p>
        </p:txBody>
      </p:sp>
      <p:sp>
        <p:nvSpPr>
          <p:cNvPr id="5" name="副标题 2"/>
          <p:cNvSpPr txBox="1">
            <a:spLocks noChangeArrowheads="1"/>
          </p:cNvSpPr>
          <p:nvPr/>
        </p:nvSpPr>
        <p:spPr bwMode="auto">
          <a:xfrm>
            <a:off x="1525588" y="4005263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3200" b="1" dirty="0"/>
              <a:t>北方工业大学计算机学院</a:t>
            </a:r>
            <a:endParaRPr lang="en-US" altLang="zh-CN" sz="3200" b="1" dirty="0"/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tong_lijing@163.com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endParaRPr lang="zh-CN" altLang="en-US" sz="2700" dirty="0">
              <a:latin typeface="Calibri" pitchFamily="34" charset="0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b="1" dirty="0" smtClean="0"/>
              <a:t>一阶微分锐化</a:t>
            </a:r>
          </a:p>
        </p:txBody>
      </p:sp>
      <p:sp>
        <p:nvSpPr>
          <p:cNvPr id="491527" name="Rectangle 7"/>
          <p:cNvSpPr>
            <a:spLocks noChangeArrowheads="1"/>
          </p:cNvSpPr>
          <p:nvPr/>
        </p:nvSpPr>
        <p:spPr bwMode="auto">
          <a:xfrm>
            <a:off x="915988" y="2060575"/>
            <a:ext cx="7559675" cy="3024188"/>
          </a:xfrm>
          <a:prstGeom prst="rect">
            <a:avLst/>
          </a:prstGeom>
          <a:noFill/>
          <a:ln w="57150" cmpd="thinThick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单方向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一阶微分锐化</a:t>
            </a:r>
          </a:p>
          <a:p>
            <a:pPr eaLnBrk="1" hangingPunct="1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无方向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一阶微分锐化</a:t>
            </a:r>
          </a:p>
          <a:p>
            <a:pPr eaLnBrk="1" hangingPunct="1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en-US" altLang="zh-CN" sz="2800" dirty="0" smtClean="0">
                <a:solidFill>
                  <a:srgbClr val="666633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•</a:t>
            </a:r>
            <a:r>
              <a:rPr lang="en-US" altLang="zh-CN" sz="28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交叉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微分锐化</a:t>
            </a:r>
          </a:p>
          <a:p>
            <a:pPr eaLnBrk="1" hangingPunct="1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en-US" altLang="zh-CN" sz="2800" dirty="0" smtClean="0">
                <a:solidFill>
                  <a:srgbClr val="666633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•</a:t>
            </a:r>
            <a:r>
              <a:rPr lang="en-US" altLang="zh-CN" sz="28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Sobel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锐化</a:t>
            </a:r>
          </a:p>
          <a:p>
            <a:pPr eaLnBrk="1" hangingPunct="1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en-US" altLang="zh-CN" sz="2800" dirty="0" smtClean="0">
                <a:solidFill>
                  <a:srgbClr val="666633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•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Priwitt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锐化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15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15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79437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080120"/>
            <a:ext cx="7623374" cy="5949280"/>
          </a:xfr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图像细节的基本特征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6.2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一阶微分算子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sz="2600" b="1" dirty="0" smtClean="0">
                <a:solidFill>
                  <a:srgbClr val="0000FF"/>
                </a:solidFill>
                <a:latin typeface="+mn-ea"/>
              </a:rPr>
              <a:t>6.2.1 </a:t>
            </a:r>
            <a:r>
              <a:rPr lang="zh-CN" altLang="en-US" sz="2600" b="1" dirty="0" smtClean="0">
                <a:solidFill>
                  <a:srgbClr val="0000FF"/>
                </a:solidFill>
                <a:latin typeface="+mn-ea"/>
              </a:rPr>
              <a:t>具有方向性的一阶微分算子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6.2.2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Roberts</a:t>
            </a:r>
            <a:r>
              <a:rPr lang="zh-CN" alt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交叉微分算子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6.2.3 </a:t>
            </a:r>
            <a:r>
              <a:rPr lang="en-US" altLang="zh-CN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  6.2.4 </a:t>
            </a:r>
            <a:r>
              <a:rPr lang="en-US" altLang="zh-CN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Priwitt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6.3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二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6.3.1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.3.2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Wallis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微分算子在边缘检测中的应用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</a:t>
            </a:r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.5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算子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6.6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滤波方法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0895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439738"/>
            <a:ext cx="7543800" cy="1449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单方向的一阶锐化</a:t>
            </a:r>
            <a:br>
              <a:rPr lang="zh-CN" altLang="en-US" dirty="0" smtClean="0"/>
            </a:br>
            <a:r>
              <a:rPr lang="zh-CN" altLang="en-US" dirty="0" smtClean="0"/>
              <a:t>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基本原理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1998663"/>
            <a:ext cx="7543800" cy="4022725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单方向的一阶锐化是指</a:t>
            </a:r>
            <a:r>
              <a:rPr lang="zh-CN" altLang="en-US" b="1" dirty="0" smtClean="0">
                <a:solidFill>
                  <a:srgbClr val="0000FF"/>
                </a:solidFill>
              </a:rPr>
              <a:t>对某个特定方向</a:t>
            </a:r>
            <a:r>
              <a:rPr lang="zh-CN" altLang="en-US" dirty="0" smtClean="0"/>
              <a:t>上的边缘信息进行增强。</a:t>
            </a:r>
          </a:p>
          <a:p>
            <a:pPr eaLnBrk="1" hangingPunct="1">
              <a:defRPr/>
            </a:pPr>
            <a:endParaRPr lang="zh-CN" altLang="en-US" dirty="0" smtClean="0"/>
          </a:p>
          <a:p>
            <a:pPr marL="0" indent="0" eaLnBrk="1" hangingPunct="1"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因为图像为水平、垂直两个方向组成，所以，所谓的单方向锐化实际上是包括</a:t>
            </a:r>
            <a:r>
              <a:rPr lang="zh-CN" altLang="en-US" b="1" dirty="0" smtClean="0">
                <a:solidFill>
                  <a:srgbClr val="0000FF"/>
                </a:solidFill>
              </a:rPr>
              <a:t>水平方向</a:t>
            </a:r>
            <a:r>
              <a:rPr lang="zh-CN" altLang="en-US" dirty="0" smtClean="0"/>
              <a:t>与</a:t>
            </a:r>
            <a:r>
              <a:rPr lang="zh-CN" altLang="en-US" b="1" dirty="0" smtClean="0">
                <a:solidFill>
                  <a:srgbClr val="0000FF"/>
                </a:solidFill>
              </a:rPr>
              <a:t>垂直方向</a:t>
            </a:r>
            <a:r>
              <a:rPr lang="zh-CN" altLang="en-US" dirty="0" smtClean="0"/>
              <a:t>上的锐化。 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836613" y="171822"/>
            <a:ext cx="7543800" cy="1449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水平方向的一阶锐化</a:t>
            </a:r>
            <a:br>
              <a:rPr lang="zh-CN" altLang="en-US" dirty="0" smtClean="0"/>
            </a:br>
            <a:r>
              <a:rPr lang="zh-CN" altLang="en-US" dirty="0" smtClean="0"/>
              <a:t>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基本方法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idx="1"/>
          </p:nvPr>
        </p:nvSpPr>
        <p:spPr>
          <a:xfrm>
            <a:off x="836613" y="1700809"/>
            <a:ext cx="7543800" cy="4680520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zh-CN" altLang="en-US" dirty="0" smtClean="0"/>
              <a:t>水平方向的锐化（</a:t>
            </a:r>
            <a:r>
              <a:rPr lang="zh-CN" altLang="en-US" b="1" dirty="0" smtClean="0">
                <a:solidFill>
                  <a:srgbClr val="0000FF"/>
                </a:solidFill>
              </a:rPr>
              <a:t>水平边界的检测</a:t>
            </a:r>
            <a:r>
              <a:rPr lang="zh-CN" altLang="en-US" dirty="0" smtClean="0"/>
              <a:t>）非常简单，通过一个可以检测出水平方向上的像素值的变化</a:t>
            </a:r>
            <a:r>
              <a:rPr lang="zh-CN" altLang="en-US" b="1" dirty="0" smtClean="0">
                <a:solidFill>
                  <a:srgbClr val="0000FF"/>
                </a:solidFill>
              </a:rPr>
              <a:t>模板</a:t>
            </a:r>
            <a:r>
              <a:rPr lang="zh-CN" altLang="en-US" dirty="0" smtClean="0"/>
              <a:t>来实现。  </a:t>
            </a:r>
          </a:p>
        </p:txBody>
      </p:sp>
      <p:graphicFrame>
        <p:nvGraphicFramePr>
          <p:cNvPr id="258139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35154"/>
              </p:ext>
            </p:extLst>
          </p:nvPr>
        </p:nvGraphicFramePr>
        <p:xfrm>
          <a:off x="1692275" y="4230266"/>
          <a:ext cx="1200150" cy="1065213"/>
        </p:xfrm>
        <a:graphic>
          <a:graphicData uri="http://schemas.openxmlformats.org/drawingml/2006/table">
            <a:tbl>
              <a:tblPr/>
              <a:tblGrid>
                <a:gridCol w="387350"/>
                <a:gridCol w="404813"/>
                <a:gridCol w="407987"/>
              </a:tblGrid>
              <a:tr h="354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</a:tr>
            </a:tbl>
          </a:graphicData>
        </a:graphic>
      </p:graphicFrame>
      <p:sp>
        <p:nvSpPr>
          <p:cNvPr id="258070" name="AutoShape 22"/>
          <p:cNvSpPr>
            <a:spLocks noChangeArrowheads="1"/>
          </p:cNvSpPr>
          <p:nvPr/>
        </p:nvSpPr>
        <p:spPr bwMode="auto">
          <a:xfrm>
            <a:off x="3348038" y="5022428"/>
            <a:ext cx="2362200" cy="304800"/>
          </a:xfrm>
          <a:prstGeom prst="rightArrow">
            <a:avLst>
              <a:gd name="adj1" fmla="val 50000"/>
              <a:gd name="adj2" fmla="val 193750"/>
            </a:avLst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807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593259"/>
              </p:ext>
            </p:extLst>
          </p:nvPr>
        </p:nvGraphicFramePr>
        <p:xfrm>
          <a:off x="3062288" y="3278188"/>
          <a:ext cx="3046412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7" name="公式" r:id="rId4" imgW="1307880" imgH="711000" progId="Equation.3">
                  <p:embed/>
                </p:oleObj>
              </mc:Choice>
              <mc:Fallback>
                <p:oleObj name="公式" r:id="rId4" imgW="1307880" imgH="7110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288" y="3278188"/>
                        <a:ext cx="3046412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142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93805"/>
              </p:ext>
            </p:extLst>
          </p:nvPr>
        </p:nvGraphicFramePr>
        <p:xfrm>
          <a:off x="6300788" y="4230266"/>
          <a:ext cx="1071562" cy="1079500"/>
        </p:xfrm>
        <a:graphic>
          <a:graphicData uri="http://schemas.openxmlformats.org/drawingml/2006/table">
            <a:tbl>
              <a:tblPr/>
              <a:tblGrid>
                <a:gridCol w="360362"/>
                <a:gridCol w="355600"/>
                <a:gridCol w="355600"/>
              </a:tblGrid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8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8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8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8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8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1" grpId="0" build="p" autoUpdateAnimBg="0"/>
      <p:bldP spid="25807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/>
              <a:t>水平方向的一阶锐化</a:t>
            </a:r>
            <a:r>
              <a:rPr lang="zh-CN" altLang="en-US" b="1" dirty="0" smtClean="0"/>
              <a:t/>
            </a:r>
            <a:br>
              <a:rPr lang="zh-CN" altLang="en-US" b="1" dirty="0" smtClean="0"/>
            </a:br>
            <a:r>
              <a:rPr lang="zh-CN" altLang="en-US" dirty="0" smtClean="0"/>
              <a:t>                      </a:t>
            </a:r>
            <a:r>
              <a:rPr lang="en-US" altLang="zh-CN" dirty="0" smtClean="0"/>
              <a:t>—— </a:t>
            </a:r>
            <a:r>
              <a:rPr lang="zh-CN" altLang="en-US" sz="3600" dirty="0" smtClean="0"/>
              <a:t>例题</a:t>
            </a:r>
          </a:p>
        </p:txBody>
      </p:sp>
      <p:graphicFrame>
        <p:nvGraphicFramePr>
          <p:cNvPr id="259168" name="Group 96"/>
          <p:cNvGraphicFramePr>
            <a:graphicFrameLocks noGrp="1"/>
          </p:cNvGraphicFramePr>
          <p:nvPr>
            <p:ph sz="half" idx="2"/>
          </p:nvPr>
        </p:nvGraphicFramePr>
        <p:xfrm>
          <a:off x="671513" y="3109913"/>
          <a:ext cx="2305050" cy="2160588"/>
        </p:xfrm>
        <a:graphic>
          <a:graphicData uri="http://schemas.openxmlformats.org/drawingml/2006/table">
            <a:tbl>
              <a:tblPr/>
              <a:tblGrid>
                <a:gridCol w="434975"/>
                <a:gridCol w="434975"/>
                <a:gridCol w="431800"/>
                <a:gridCol w="433388"/>
                <a:gridCol w="569912"/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9075" name="AutoShape 3"/>
          <p:cNvSpPr>
            <a:spLocks noChangeArrowheads="1"/>
          </p:cNvSpPr>
          <p:nvPr/>
        </p:nvSpPr>
        <p:spPr bwMode="auto">
          <a:xfrm>
            <a:off x="3779838" y="3933825"/>
            <a:ext cx="914400" cy="792163"/>
          </a:xfrm>
          <a:prstGeom prst="rightArrow">
            <a:avLst>
              <a:gd name="adj1" fmla="val 50000"/>
              <a:gd name="adj2" fmla="val 28858"/>
            </a:avLst>
          </a:prstGeom>
          <a:solidFill>
            <a:srgbClr val="99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9167" name="Group 95"/>
          <p:cNvGraphicFramePr>
            <a:graphicFrameLocks noGrp="1"/>
          </p:cNvGraphicFramePr>
          <p:nvPr/>
        </p:nvGraphicFramePr>
        <p:xfrm>
          <a:off x="5181600" y="3257550"/>
          <a:ext cx="2376488" cy="2160588"/>
        </p:xfrm>
        <a:graphic>
          <a:graphicData uri="http://schemas.openxmlformats.org/drawingml/2006/table">
            <a:tbl>
              <a:tblPr/>
              <a:tblGrid>
                <a:gridCol w="374650"/>
                <a:gridCol w="488950"/>
                <a:gridCol w="576263"/>
                <a:gridCol w="576262"/>
                <a:gridCol w="360363"/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9152" name="Rectangle 80"/>
          <p:cNvSpPr>
            <a:spLocks noChangeArrowheads="1"/>
          </p:cNvSpPr>
          <p:nvPr/>
        </p:nvSpPr>
        <p:spPr bwMode="auto">
          <a:xfrm>
            <a:off x="682625" y="3128963"/>
            <a:ext cx="1296988" cy="12954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9153" name="Text Box 81"/>
          <p:cNvSpPr txBox="1">
            <a:spLocks noChangeArrowheads="1"/>
          </p:cNvSpPr>
          <p:nvPr/>
        </p:nvSpPr>
        <p:spPr bwMode="auto">
          <a:xfrm>
            <a:off x="3744838" y="1992313"/>
            <a:ext cx="4032250" cy="377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1*1+2*2+1*3-1*3-2*0-1*8=-3</a:t>
            </a:r>
          </a:p>
        </p:txBody>
      </p:sp>
      <p:sp>
        <p:nvSpPr>
          <p:cNvPr id="259154" name="Line 82"/>
          <p:cNvSpPr>
            <a:spLocks noChangeShapeType="1"/>
          </p:cNvSpPr>
          <p:nvPr/>
        </p:nvSpPr>
        <p:spPr bwMode="auto">
          <a:xfrm flipV="1">
            <a:off x="1382712" y="2370137"/>
            <a:ext cx="2757239" cy="1177925"/>
          </a:xfrm>
          <a:prstGeom prst="line">
            <a:avLst/>
          </a:prstGeom>
          <a:noFill/>
          <a:ln w="38100">
            <a:solidFill>
              <a:srgbClr val="FF66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9155" name="Line 83"/>
          <p:cNvSpPr>
            <a:spLocks noChangeShapeType="1"/>
          </p:cNvSpPr>
          <p:nvPr/>
        </p:nvSpPr>
        <p:spPr bwMode="auto">
          <a:xfrm>
            <a:off x="5105400" y="2438400"/>
            <a:ext cx="647700" cy="1368425"/>
          </a:xfrm>
          <a:prstGeom prst="line">
            <a:avLst/>
          </a:prstGeom>
          <a:noFill/>
          <a:ln w="38100">
            <a:solidFill>
              <a:srgbClr val="FF66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9156" name="Text Box 84"/>
          <p:cNvSpPr txBox="1">
            <a:spLocks noChangeArrowheads="1"/>
          </p:cNvSpPr>
          <p:nvPr/>
        </p:nvSpPr>
        <p:spPr bwMode="auto">
          <a:xfrm>
            <a:off x="1944688" y="5675313"/>
            <a:ext cx="6019800" cy="461962"/>
          </a:xfrm>
          <a:prstGeom prst="rect">
            <a:avLst/>
          </a:prstGeom>
          <a:solidFill>
            <a:srgbClr val="FFFF00"/>
          </a:solidFill>
          <a:ln w="38100" cmpd="dbl">
            <a:solidFill>
              <a:srgbClr val="592AA6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问题：计算结果中出现了小于零的像素值</a:t>
            </a:r>
          </a:p>
        </p:txBody>
      </p:sp>
      <p:graphicFrame>
        <p:nvGraphicFramePr>
          <p:cNvPr id="259157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72420"/>
              </p:ext>
            </p:extLst>
          </p:nvPr>
        </p:nvGraphicFramePr>
        <p:xfrm>
          <a:off x="168275" y="1058863"/>
          <a:ext cx="314325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9" name="Equation" r:id="rId4" imgW="1269720" imgH="711000" progId="Equation.DSMT4">
                  <p:embed/>
                </p:oleObj>
              </mc:Choice>
              <mc:Fallback>
                <p:oleObj name="Equation" r:id="rId4" imgW="1269720" imgH="711000" progId="Equation.DSMT4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" y="1058863"/>
                        <a:ext cx="3143250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5" grpId="0" animBg="1"/>
      <p:bldP spid="259152" grpId="0" animBg="1"/>
      <p:bldP spid="259153" grpId="0" animBg="1" autoUpdateAnimBg="0"/>
      <p:bldP spid="259154" grpId="0" animBg="1"/>
      <p:bldP spid="259155" grpId="0" animBg="1"/>
      <p:bldP spid="25915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垂直方向的一阶锐化</a:t>
            </a:r>
            <a:br>
              <a:rPr lang="zh-CN" altLang="en-US" dirty="0" smtClean="0"/>
            </a:br>
            <a:r>
              <a:rPr lang="zh-CN" altLang="en-US" dirty="0" smtClean="0"/>
              <a:t>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基本方法</a:t>
            </a:r>
          </a:p>
        </p:txBody>
      </p:sp>
      <p:sp>
        <p:nvSpPr>
          <p:cNvPr id="146525" name="Rectangle 9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垂直锐化算法（</a:t>
            </a:r>
            <a:r>
              <a:rPr lang="zh-CN" altLang="en-US" b="1" dirty="0" smtClean="0">
                <a:solidFill>
                  <a:srgbClr val="0000FF"/>
                </a:solidFill>
              </a:rPr>
              <a:t>垂直边界的检测</a:t>
            </a:r>
            <a:r>
              <a:rPr lang="zh-CN" altLang="en-US" dirty="0" smtClean="0"/>
              <a:t>）的设计思想与水平锐化算法相同，通过一个可以检测出垂直方向上的像素值的变化</a:t>
            </a:r>
            <a:r>
              <a:rPr lang="zh-CN" altLang="en-US" b="1" dirty="0" smtClean="0">
                <a:solidFill>
                  <a:srgbClr val="0000FF"/>
                </a:solidFill>
              </a:rPr>
              <a:t>模板</a:t>
            </a:r>
            <a:r>
              <a:rPr lang="zh-CN" altLang="en-US" dirty="0" smtClean="0"/>
              <a:t>来实现。  </a:t>
            </a:r>
          </a:p>
        </p:txBody>
      </p:sp>
      <p:graphicFrame>
        <p:nvGraphicFramePr>
          <p:cNvPr id="146570" name="Group 138"/>
          <p:cNvGraphicFramePr>
            <a:graphicFrameLocks noGrp="1"/>
          </p:cNvGraphicFramePr>
          <p:nvPr/>
        </p:nvGraphicFramePr>
        <p:xfrm>
          <a:off x="1476375" y="4149725"/>
          <a:ext cx="1131888" cy="1150938"/>
        </p:xfrm>
        <a:graphic>
          <a:graphicData uri="http://schemas.openxmlformats.org/drawingml/2006/table">
            <a:tbl>
              <a:tblPr/>
              <a:tblGrid>
                <a:gridCol w="377825"/>
                <a:gridCol w="376238"/>
                <a:gridCol w="377825"/>
              </a:tblGrid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523" name="Group 91"/>
          <p:cNvGraphicFramePr>
            <a:graphicFrameLocks noGrp="1"/>
          </p:cNvGraphicFramePr>
          <p:nvPr/>
        </p:nvGraphicFramePr>
        <p:xfrm>
          <a:off x="5959475" y="4343400"/>
          <a:ext cx="1152525" cy="1152525"/>
        </p:xfrm>
        <a:graphic>
          <a:graphicData uri="http://schemas.openxmlformats.org/drawingml/2006/table">
            <a:tbl>
              <a:tblPr/>
              <a:tblGrid>
                <a:gridCol w="384175"/>
                <a:gridCol w="384175"/>
                <a:gridCol w="384175"/>
              </a:tblGrid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BF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6510" name="AutoShape 78"/>
          <p:cNvSpPr>
            <a:spLocks noChangeArrowheads="1"/>
          </p:cNvSpPr>
          <p:nvPr/>
        </p:nvSpPr>
        <p:spPr bwMode="auto">
          <a:xfrm>
            <a:off x="2987675" y="5013325"/>
            <a:ext cx="2514600" cy="228600"/>
          </a:xfrm>
          <a:prstGeom prst="rightArrow">
            <a:avLst>
              <a:gd name="adj1" fmla="val 50000"/>
              <a:gd name="adj2" fmla="val 275000"/>
            </a:avLst>
          </a:prstGeom>
          <a:solidFill>
            <a:srgbClr val="99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46511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208022"/>
              </p:ext>
            </p:extLst>
          </p:nvPr>
        </p:nvGraphicFramePr>
        <p:xfrm>
          <a:off x="3033713" y="3344863"/>
          <a:ext cx="2582862" cy="17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3" name="公式" r:id="rId4" imgW="1130040" imgH="711000" progId="Equation.3">
                  <p:embed/>
                </p:oleObj>
              </mc:Choice>
              <mc:Fallback>
                <p:oleObj name="公式" r:id="rId4" imgW="1130040" imgH="71100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3344863"/>
                        <a:ext cx="2582862" cy="175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6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6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6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6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525" grpId="0" build="p" autoUpdateAnimBg="0"/>
      <p:bldP spid="1465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85775"/>
            <a:ext cx="77724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/>
              <a:t>垂直方向的一阶锐化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                           </a:t>
            </a:r>
            <a:r>
              <a:rPr lang="en-US" altLang="zh-CN" dirty="0" smtClean="0"/>
              <a:t>—— </a:t>
            </a:r>
            <a:r>
              <a:rPr lang="zh-CN" altLang="en-US" sz="3600" dirty="0" smtClean="0"/>
              <a:t>例题</a:t>
            </a:r>
          </a:p>
        </p:txBody>
      </p:sp>
      <p:graphicFrame>
        <p:nvGraphicFramePr>
          <p:cNvPr id="147840" name="Group 384"/>
          <p:cNvGraphicFramePr>
            <a:graphicFrameLocks noGrp="1"/>
          </p:cNvGraphicFramePr>
          <p:nvPr>
            <p:ph sz="half" idx="2"/>
          </p:nvPr>
        </p:nvGraphicFramePr>
        <p:xfrm>
          <a:off x="406400" y="2960688"/>
          <a:ext cx="2447925" cy="2160588"/>
        </p:xfrm>
        <a:graphic>
          <a:graphicData uri="http://schemas.openxmlformats.org/drawingml/2006/table">
            <a:tbl>
              <a:tblPr/>
              <a:tblGrid>
                <a:gridCol w="490537"/>
                <a:gridCol w="490538"/>
                <a:gridCol w="485775"/>
                <a:gridCol w="490537"/>
                <a:gridCol w="490538"/>
              </a:tblGrid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7478" name="AutoShape 22"/>
          <p:cNvSpPr>
            <a:spLocks noChangeArrowheads="1"/>
          </p:cNvSpPr>
          <p:nvPr/>
        </p:nvSpPr>
        <p:spPr bwMode="auto">
          <a:xfrm>
            <a:off x="3851275" y="3933825"/>
            <a:ext cx="698500" cy="7921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99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47839" name="Group 383"/>
          <p:cNvGraphicFramePr>
            <a:graphicFrameLocks noGrp="1"/>
          </p:cNvGraphicFramePr>
          <p:nvPr/>
        </p:nvGraphicFramePr>
        <p:xfrm>
          <a:off x="5003800" y="2944813"/>
          <a:ext cx="2438400" cy="2160588"/>
        </p:xfrm>
        <a:graphic>
          <a:graphicData uri="http://schemas.openxmlformats.org/drawingml/2006/table">
            <a:tbl>
              <a:tblPr/>
              <a:tblGrid>
                <a:gridCol w="314325"/>
                <a:gridCol w="631825"/>
                <a:gridCol w="631825"/>
                <a:gridCol w="479425"/>
                <a:gridCol w="381000"/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-17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-22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7630" name="Rectangle 174"/>
          <p:cNvSpPr>
            <a:spLocks noChangeArrowheads="1"/>
          </p:cNvSpPr>
          <p:nvPr/>
        </p:nvSpPr>
        <p:spPr bwMode="auto">
          <a:xfrm>
            <a:off x="420688" y="2962275"/>
            <a:ext cx="1439862" cy="12954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7645" name="Text Box 189"/>
          <p:cNvSpPr txBox="1">
            <a:spLocks noChangeArrowheads="1"/>
          </p:cNvSpPr>
          <p:nvPr/>
        </p:nvSpPr>
        <p:spPr bwMode="auto">
          <a:xfrm>
            <a:off x="3413125" y="1974537"/>
            <a:ext cx="4032250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1*1+2*2+1*3-1*3-2*2-1*8=-7</a:t>
            </a:r>
          </a:p>
        </p:txBody>
      </p:sp>
      <p:sp>
        <p:nvSpPr>
          <p:cNvPr id="147646" name="Line 190"/>
          <p:cNvSpPr>
            <a:spLocks noChangeShapeType="1"/>
          </p:cNvSpPr>
          <p:nvPr/>
        </p:nvSpPr>
        <p:spPr bwMode="auto">
          <a:xfrm flipV="1">
            <a:off x="1139825" y="2350774"/>
            <a:ext cx="2928119" cy="1365564"/>
          </a:xfrm>
          <a:prstGeom prst="line">
            <a:avLst/>
          </a:prstGeom>
          <a:noFill/>
          <a:ln w="38100">
            <a:solidFill>
              <a:srgbClr val="FF66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7647" name="Line 191"/>
          <p:cNvSpPr>
            <a:spLocks noChangeShapeType="1"/>
          </p:cNvSpPr>
          <p:nvPr/>
        </p:nvSpPr>
        <p:spPr bwMode="auto">
          <a:xfrm>
            <a:off x="5105400" y="2438400"/>
            <a:ext cx="647700" cy="1368425"/>
          </a:xfrm>
          <a:prstGeom prst="line">
            <a:avLst/>
          </a:prstGeom>
          <a:noFill/>
          <a:ln w="38100">
            <a:solidFill>
              <a:srgbClr val="FF66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7815" name="Text Box 359"/>
          <p:cNvSpPr txBox="1">
            <a:spLocks noChangeArrowheads="1"/>
          </p:cNvSpPr>
          <p:nvPr/>
        </p:nvSpPr>
        <p:spPr bwMode="auto">
          <a:xfrm>
            <a:off x="2411413" y="5949950"/>
            <a:ext cx="6019800" cy="461963"/>
          </a:xfrm>
          <a:prstGeom prst="rect">
            <a:avLst/>
          </a:prstGeom>
          <a:solidFill>
            <a:srgbClr val="FFFF00"/>
          </a:solidFill>
          <a:ln w="38100" cmpd="dbl">
            <a:solidFill>
              <a:srgbClr val="990099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问题：计算结果中出现了小于零的像素值</a:t>
            </a:r>
          </a:p>
        </p:txBody>
      </p:sp>
      <p:graphicFrame>
        <p:nvGraphicFramePr>
          <p:cNvPr id="147817" name="Object 3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110197"/>
              </p:ext>
            </p:extLst>
          </p:nvPr>
        </p:nvGraphicFramePr>
        <p:xfrm>
          <a:off x="319088" y="949325"/>
          <a:ext cx="2879725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5" name="Equation" r:id="rId4" imgW="1117440" imgH="711000" progId="Equation.DSMT4">
                  <p:embed/>
                </p:oleObj>
              </mc:Choice>
              <mc:Fallback>
                <p:oleObj name="Equation" r:id="rId4" imgW="1117440" imgH="711000" progId="Equation.DSMT4">
                  <p:embed/>
                  <p:pic>
                    <p:nvPicPr>
                      <p:cNvPr id="0" name="Object 3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8" y="949325"/>
                        <a:ext cx="2879725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7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7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7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7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7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7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7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7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7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7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78" grpId="0" animBg="1"/>
      <p:bldP spid="147630" grpId="0" animBg="1"/>
      <p:bldP spid="147645" grpId="0" animBg="1" autoUpdateAnimBg="0"/>
      <p:bldP spid="147646" grpId="0" animBg="1"/>
      <p:bldP spid="147647" grpId="0" animBg="1"/>
      <p:bldP spid="147815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270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单方向锐化的后处理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zh-CN" altLang="en-US" smtClean="0"/>
              <a:t>这种锐化算法需要进行</a:t>
            </a:r>
            <a:r>
              <a:rPr lang="zh-CN" altLang="en-US" b="1" smtClean="0">
                <a:solidFill>
                  <a:srgbClr val="0000FF"/>
                </a:solidFill>
              </a:rPr>
              <a:t>后处理</a:t>
            </a:r>
            <a:r>
              <a:rPr lang="zh-CN" altLang="en-US" smtClean="0"/>
              <a:t>，以解决像素值为负的问题。</a:t>
            </a:r>
            <a:endParaRPr lang="en-US" altLang="zh-CN" smtClean="0"/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zh-CN" altLang="en-US" smtClean="0"/>
              <a:t>后处理的</a:t>
            </a:r>
            <a:r>
              <a:rPr lang="zh-CN" altLang="en-US" b="1" smtClean="0">
                <a:solidFill>
                  <a:srgbClr val="0000FF"/>
                </a:solidFill>
              </a:rPr>
              <a:t>方法不同</a:t>
            </a:r>
            <a:r>
              <a:rPr lang="zh-CN" altLang="en-US" smtClean="0"/>
              <a:t>，则所得到的</a:t>
            </a:r>
            <a:r>
              <a:rPr lang="zh-CN" altLang="en-US" b="1" smtClean="0">
                <a:solidFill>
                  <a:srgbClr val="0000FF"/>
                </a:solidFill>
              </a:rPr>
              <a:t>效果</a:t>
            </a:r>
            <a:r>
              <a:rPr lang="zh-CN" altLang="en-US" smtClean="0"/>
              <a:t>也就</a:t>
            </a:r>
            <a:r>
              <a:rPr lang="zh-CN" altLang="en-US" b="1" smtClean="0">
                <a:solidFill>
                  <a:srgbClr val="0000FF"/>
                </a:solidFill>
              </a:rPr>
              <a:t>不同</a:t>
            </a:r>
            <a:r>
              <a:rPr lang="zh-CN" altLang="en-US" smtClean="0"/>
              <a:t>。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196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单方向锐化的后处理</a:t>
            </a:r>
          </a:p>
        </p:txBody>
      </p:sp>
      <p:sp>
        <p:nvSpPr>
          <p:cNvPr id="248835" name="Rectangle 1027"/>
          <p:cNvSpPr>
            <a:spLocks noGrp="1" noChangeArrowheads="1"/>
          </p:cNvSpPr>
          <p:nvPr>
            <p:ph idx="1"/>
          </p:nvPr>
        </p:nvSpPr>
        <p:spPr>
          <a:xfrm>
            <a:off x="822324" y="1846263"/>
            <a:ext cx="7854131" cy="4022725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zh-CN" altLang="en-US" dirty="0" smtClean="0"/>
              <a:t>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solidFill>
                  <a:srgbClr val="0000FF"/>
                </a:solidFill>
              </a:rPr>
              <a:t>整体加一个正整数</a:t>
            </a:r>
            <a:r>
              <a:rPr lang="zh-CN" altLang="en-US" dirty="0" smtClean="0"/>
              <a:t>，以保证所有的像素值均为正。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zh-CN" altLang="en-US" dirty="0" smtClean="0"/>
              <a:t>这样做的结果是：可以获得类似</a:t>
            </a:r>
            <a:r>
              <a:rPr lang="zh-CN" altLang="en-US" b="1" dirty="0" smtClean="0">
                <a:solidFill>
                  <a:srgbClr val="0000FF"/>
                </a:solidFill>
              </a:rPr>
              <a:t>浮雕的效果</a:t>
            </a:r>
            <a:r>
              <a:rPr lang="zh-CN" altLang="en-US" dirty="0" smtClean="0"/>
              <a:t>。</a:t>
            </a:r>
          </a:p>
        </p:txBody>
      </p:sp>
      <p:sp>
        <p:nvSpPr>
          <p:cNvPr id="248836" name="AutoShape 1028"/>
          <p:cNvSpPr>
            <a:spLocks noChangeArrowheads="1"/>
          </p:cNvSpPr>
          <p:nvPr/>
        </p:nvSpPr>
        <p:spPr bwMode="auto">
          <a:xfrm>
            <a:off x="3924300" y="4508500"/>
            <a:ext cx="503238" cy="7921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0099"/>
          </a:solidFill>
          <a:ln w="9525">
            <a:solidFill>
              <a:srgbClr val="FF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8971" name="Group 1163"/>
          <p:cNvGraphicFramePr>
            <a:graphicFrameLocks noGrp="1"/>
          </p:cNvGraphicFramePr>
          <p:nvPr/>
        </p:nvGraphicFramePr>
        <p:xfrm>
          <a:off x="4643438" y="3860800"/>
          <a:ext cx="2736850" cy="2114552"/>
        </p:xfrm>
        <a:graphic>
          <a:graphicData uri="http://schemas.openxmlformats.org/drawingml/2006/table">
            <a:tbl>
              <a:tblPr/>
              <a:tblGrid>
                <a:gridCol w="488950"/>
                <a:gridCol w="512762"/>
                <a:gridCol w="534988"/>
                <a:gridCol w="623887"/>
                <a:gridCol w="576263"/>
              </a:tblGrid>
              <a:tr h="442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7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7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7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2 0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8972" name="Group 1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32069"/>
              </p:ext>
            </p:extLst>
          </p:nvPr>
        </p:nvGraphicFramePr>
        <p:xfrm>
          <a:off x="1043608" y="3860800"/>
          <a:ext cx="2591767" cy="2181226"/>
        </p:xfrm>
        <a:graphic>
          <a:graphicData uri="http://schemas.openxmlformats.org/drawingml/2006/table">
            <a:tbl>
              <a:tblPr/>
              <a:tblGrid>
                <a:gridCol w="408589"/>
                <a:gridCol w="533243"/>
                <a:gridCol w="628464"/>
                <a:gridCol w="628465"/>
                <a:gridCol w="393006"/>
              </a:tblGrid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8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8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126945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水平浮雕效果</a:t>
            </a:r>
          </a:p>
        </p:txBody>
      </p:sp>
      <p:pic>
        <p:nvPicPr>
          <p:cNvPr id="132100" name="Picture 4" descr="第5章图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575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1" name="Picture 5" descr="第5章图2"/>
          <p:cNvPicPr>
            <a:picLocks noChangeAspect="1" noChangeArrowheads="1"/>
          </p:cNvPicPr>
          <p:nvPr/>
        </p:nvPicPr>
        <p:blipFill>
          <a:blip r:embed="rId4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060575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图像</a:t>
            </a:r>
            <a:r>
              <a:rPr lang="zh-CN" altLang="en-US" smtClean="0"/>
              <a:t>锐化的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概念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zh-CN" altLang="en-US" smtClean="0"/>
              <a:t>图像锐化的</a:t>
            </a:r>
            <a:r>
              <a:rPr lang="zh-CN" altLang="en-US" b="1" smtClean="0">
                <a:solidFill>
                  <a:srgbClr val="0000FF"/>
                </a:solidFill>
              </a:rPr>
              <a:t>目的</a:t>
            </a:r>
            <a:r>
              <a:rPr lang="zh-CN" altLang="en-US" smtClean="0"/>
              <a:t>是加强图像中景物的</a:t>
            </a:r>
            <a:r>
              <a:rPr lang="zh-CN" altLang="en-US" b="1" smtClean="0">
                <a:solidFill>
                  <a:srgbClr val="0000FF"/>
                </a:solidFill>
              </a:rPr>
              <a:t>细节边缘和轮廓</a:t>
            </a:r>
            <a:r>
              <a:rPr lang="zh-CN" altLang="en-US" smtClean="0"/>
              <a:t>。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zh-CN" altLang="en-US" smtClean="0"/>
              <a:t>锐化的</a:t>
            </a:r>
            <a:r>
              <a:rPr lang="zh-CN" altLang="en-US" b="1" smtClean="0">
                <a:solidFill>
                  <a:srgbClr val="0000FF"/>
                </a:solidFill>
              </a:rPr>
              <a:t>作用</a:t>
            </a:r>
            <a:r>
              <a:rPr lang="zh-CN" altLang="en-US" smtClean="0"/>
              <a:t>是使</a:t>
            </a:r>
            <a:r>
              <a:rPr lang="zh-CN" altLang="en-US" b="1" smtClean="0">
                <a:solidFill>
                  <a:srgbClr val="0000FF"/>
                </a:solidFill>
              </a:rPr>
              <a:t>灰度反差增强</a:t>
            </a:r>
            <a:r>
              <a:rPr lang="zh-CN" altLang="en-US" smtClean="0"/>
              <a:t>。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zh-CN" altLang="en-US" smtClean="0"/>
              <a:t>因为边缘和轮廓都位于灰度突变的地方。所以锐化算法的</a:t>
            </a:r>
            <a:r>
              <a:rPr lang="zh-CN" altLang="en-US" b="1" smtClean="0">
                <a:solidFill>
                  <a:srgbClr val="0000FF"/>
                </a:solidFill>
              </a:rPr>
              <a:t>实现</a:t>
            </a:r>
            <a:r>
              <a:rPr lang="zh-CN" altLang="en-US" smtClean="0"/>
              <a:t>是基于</a:t>
            </a:r>
            <a:r>
              <a:rPr lang="zh-CN" altLang="en-US" b="1" smtClean="0">
                <a:solidFill>
                  <a:srgbClr val="0000FF"/>
                </a:solidFill>
              </a:rPr>
              <a:t>微分</a:t>
            </a:r>
            <a:r>
              <a:rPr lang="zh-CN" altLang="en-US" smtClean="0"/>
              <a:t>作用。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垂直浮雕效果</a:t>
            </a:r>
          </a:p>
        </p:txBody>
      </p:sp>
      <p:pic>
        <p:nvPicPr>
          <p:cNvPr id="150532" name="Picture 4" descr="第5章图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05038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34" name="Picture 6" descr="第5章图1"/>
          <p:cNvPicPr>
            <a:picLocks noChangeAspect="1" noChangeArrowheads="1"/>
          </p:cNvPicPr>
          <p:nvPr/>
        </p:nvPicPr>
        <p:blipFill>
          <a:blip r:embed="rId4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205038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12553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单方向锐化的后处理</a:t>
            </a:r>
          </a:p>
        </p:txBody>
      </p:sp>
      <p:sp>
        <p:nvSpPr>
          <p:cNvPr id="249859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方法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dirty="0"/>
              <a:t>将</a:t>
            </a:r>
            <a:r>
              <a:rPr lang="zh-CN" altLang="en-US" b="1" dirty="0">
                <a:solidFill>
                  <a:srgbClr val="0000FF"/>
                </a:solidFill>
              </a:rPr>
              <a:t>差分后</a:t>
            </a:r>
            <a:r>
              <a:rPr lang="zh-CN" altLang="en-US" dirty="0"/>
              <a:t>所有的像素</a:t>
            </a:r>
            <a:r>
              <a:rPr lang="zh-CN" altLang="en-US" dirty="0" smtClean="0"/>
              <a:t>值</a:t>
            </a:r>
            <a:r>
              <a:rPr lang="zh-CN" altLang="en-US" b="1" dirty="0" smtClean="0">
                <a:solidFill>
                  <a:srgbClr val="0000FF"/>
                </a:solidFill>
              </a:rPr>
              <a:t>取绝对值</a:t>
            </a:r>
            <a:r>
              <a:rPr lang="zh-CN" altLang="en-US" dirty="0" smtClean="0"/>
              <a:t>。</a:t>
            </a:r>
          </a:p>
          <a:p>
            <a:pPr marL="0" indent="0" eaLnBrk="1" hangingPunct="1">
              <a:buNone/>
            </a:pPr>
            <a:r>
              <a:rPr lang="zh-CN" altLang="en-US" dirty="0" smtClean="0"/>
              <a:t>这样做的结果是，可以获得对</a:t>
            </a:r>
            <a:r>
              <a:rPr lang="zh-CN" altLang="en-US" b="1" dirty="0" smtClean="0">
                <a:solidFill>
                  <a:srgbClr val="0000FF"/>
                </a:solidFill>
              </a:rPr>
              <a:t>边缘</a:t>
            </a:r>
            <a:r>
              <a:rPr lang="zh-CN" altLang="en-US" dirty="0" smtClean="0"/>
              <a:t>的</a:t>
            </a:r>
            <a:r>
              <a:rPr lang="zh-CN" altLang="en-US" b="1" dirty="0" smtClean="0">
                <a:solidFill>
                  <a:srgbClr val="0000FF"/>
                </a:solidFill>
              </a:rPr>
              <a:t>有方向提取</a:t>
            </a:r>
            <a:r>
              <a:rPr lang="zh-CN" altLang="en-US" dirty="0" smtClean="0"/>
              <a:t>。</a:t>
            </a:r>
          </a:p>
        </p:txBody>
      </p:sp>
      <p:sp>
        <p:nvSpPr>
          <p:cNvPr id="249860" name="AutoShape 1028"/>
          <p:cNvSpPr>
            <a:spLocks noChangeArrowheads="1"/>
          </p:cNvSpPr>
          <p:nvPr/>
        </p:nvSpPr>
        <p:spPr bwMode="auto">
          <a:xfrm>
            <a:off x="3708400" y="4178300"/>
            <a:ext cx="1079500" cy="792163"/>
          </a:xfrm>
          <a:prstGeom prst="rightArrow">
            <a:avLst>
              <a:gd name="adj1" fmla="val 50000"/>
              <a:gd name="adj2" fmla="val 24983"/>
            </a:avLst>
          </a:prstGeom>
          <a:solidFill>
            <a:srgbClr val="990099"/>
          </a:solidFill>
          <a:ln w="9525">
            <a:solidFill>
              <a:srgbClr val="FF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9992" name="Group 1160"/>
          <p:cNvGraphicFramePr>
            <a:graphicFrameLocks noGrp="1"/>
          </p:cNvGraphicFramePr>
          <p:nvPr/>
        </p:nvGraphicFramePr>
        <p:xfrm>
          <a:off x="4953000" y="3644900"/>
          <a:ext cx="2376488" cy="2160588"/>
        </p:xfrm>
        <a:graphic>
          <a:graphicData uri="http://schemas.openxmlformats.org/drawingml/2006/table">
            <a:tbl>
              <a:tblPr/>
              <a:tblGrid>
                <a:gridCol w="374650"/>
                <a:gridCol w="488950"/>
                <a:gridCol w="576263"/>
                <a:gridCol w="576262"/>
                <a:gridCol w="360363"/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9991" name="Group 1159"/>
          <p:cNvGraphicFramePr>
            <a:graphicFrameLocks noGrp="1"/>
          </p:cNvGraphicFramePr>
          <p:nvPr/>
        </p:nvGraphicFramePr>
        <p:xfrm>
          <a:off x="1219200" y="3644900"/>
          <a:ext cx="2376488" cy="2160588"/>
        </p:xfrm>
        <a:graphic>
          <a:graphicData uri="http://schemas.openxmlformats.org/drawingml/2006/table">
            <a:tbl>
              <a:tblPr/>
              <a:tblGrid>
                <a:gridCol w="374650"/>
                <a:gridCol w="457200"/>
                <a:gridCol w="608013"/>
                <a:gridCol w="576262"/>
                <a:gridCol w="360363"/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9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119744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水平边缘的提取效果</a:t>
            </a:r>
          </a:p>
        </p:txBody>
      </p:sp>
      <p:pic>
        <p:nvPicPr>
          <p:cNvPr id="250884" name="Picture 1028" descr="第5章图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425" y="1890713"/>
            <a:ext cx="4143375" cy="3109912"/>
          </a:xfrm>
        </p:spPr>
      </p:pic>
      <p:pic>
        <p:nvPicPr>
          <p:cNvPr id="95236" name="Picture 1030" descr="图片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825625"/>
            <a:ext cx="43180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119744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垂直边缘的提取效果</a:t>
            </a:r>
          </a:p>
        </p:txBody>
      </p:sp>
      <p:pic>
        <p:nvPicPr>
          <p:cNvPr id="251907" name="Picture 3" descr="第5章图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820863"/>
            <a:ext cx="4319588" cy="3240087"/>
          </a:xfrm>
        </p:spPr>
      </p:pic>
      <p:pic>
        <p:nvPicPr>
          <p:cNvPr id="97284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844675"/>
            <a:ext cx="431165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79437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080120"/>
            <a:ext cx="7623374" cy="594928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图像细节的基本特征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6.2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一阶微分算子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具有方向性的一阶微分算子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6.2.2 Roberts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交叉微分算子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6.2.3 </a:t>
            </a:r>
            <a:r>
              <a:rPr lang="en-US" altLang="zh-CN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  6.2.4 </a:t>
            </a:r>
            <a:r>
              <a:rPr lang="en-US" altLang="zh-CN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Priwitt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6.3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二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6.3.1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.3.2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Wallis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微分算子在边缘检测中的应用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</a:t>
            </a:r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.5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算子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6.6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滤波方法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65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620713"/>
            <a:ext cx="77724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/>
              <a:t>无方向一阶锐化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                  </a:t>
            </a:r>
            <a:r>
              <a:rPr lang="en-US" altLang="zh-CN" dirty="0" smtClean="0"/>
              <a:t>—— </a:t>
            </a:r>
            <a:r>
              <a:rPr lang="zh-CN" altLang="en-US" sz="3600" dirty="0" smtClean="0"/>
              <a:t>问题的提出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989138"/>
            <a:ext cx="7632700" cy="453072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前面的锐化</a:t>
            </a:r>
            <a:r>
              <a:rPr lang="zh-CN" altLang="en-US" dirty="0" smtClean="0"/>
              <a:t>处理结果对于人工设计制造的具有</a:t>
            </a:r>
            <a:r>
              <a:rPr lang="zh-CN" altLang="en-US" b="1" dirty="0" smtClean="0">
                <a:solidFill>
                  <a:srgbClr val="0000FF"/>
                </a:solidFill>
              </a:rPr>
              <a:t>矩形</a:t>
            </a:r>
            <a:r>
              <a:rPr lang="zh-CN" altLang="en-US" dirty="0" smtClean="0"/>
              <a:t>特征物体（例如：楼房、汉字等）的</a:t>
            </a:r>
            <a:r>
              <a:rPr lang="zh-CN" altLang="en-US" b="1" dirty="0" smtClean="0">
                <a:solidFill>
                  <a:srgbClr val="0000FF"/>
                </a:solidFill>
              </a:rPr>
              <a:t>边缘</a:t>
            </a:r>
            <a:r>
              <a:rPr lang="zh-CN" altLang="en-US" dirty="0" smtClean="0"/>
              <a:t>的提取很</a:t>
            </a:r>
            <a:r>
              <a:rPr lang="zh-CN" altLang="en-US" b="1" dirty="0" smtClean="0">
                <a:solidFill>
                  <a:srgbClr val="0000FF"/>
                </a:solidFill>
              </a:rPr>
              <a:t>有效</a:t>
            </a:r>
            <a:r>
              <a:rPr lang="zh-CN" altLang="en-US" dirty="0" smtClean="0"/>
              <a:t>。但是，对于</a:t>
            </a:r>
            <a:r>
              <a:rPr lang="zh-CN" altLang="en-US" b="1" dirty="0" smtClean="0">
                <a:solidFill>
                  <a:srgbClr val="0000FF"/>
                </a:solidFill>
              </a:rPr>
              <a:t>不规则形状</a:t>
            </a:r>
            <a:r>
              <a:rPr lang="zh-CN" altLang="en-US" dirty="0" smtClean="0"/>
              <a:t>（如：人物）的边缘提取，则存在</a:t>
            </a:r>
            <a:r>
              <a:rPr lang="zh-CN" altLang="en-US" b="1" dirty="0" smtClean="0">
                <a:solidFill>
                  <a:srgbClr val="0000FF"/>
                </a:solidFill>
              </a:rPr>
              <a:t>信息的缺损</a:t>
            </a:r>
            <a:r>
              <a:rPr lang="zh-CN" altLang="en-US" dirty="0" smtClean="0"/>
              <a:t>。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非矩形目标物的单方向锐化</a:t>
            </a:r>
          </a:p>
        </p:txBody>
      </p:sp>
      <p:pic>
        <p:nvPicPr>
          <p:cNvPr id="254986" name="Picture 10" descr="图片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2150" y="1917700"/>
            <a:ext cx="4305300" cy="3238500"/>
          </a:xfrm>
        </p:spPr>
      </p:pic>
      <p:pic>
        <p:nvPicPr>
          <p:cNvPr id="254982" name="Picture 6" descr="第5章图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4322762" cy="324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665946" y="5517232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水平方向</a:t>
            </a:r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76250"/>
            <a:ext cx="77724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/>
              <a:t>无方向一阶锐化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             </a:t>
            </a:r>
            <a:r>
              <a:rPr lang="en-US" altLang="zh-CN" dirty="0" smtClean="0"/>
              <a:t>—— </a:t>
            </a:r>
            <a:r>
              <a:rPr lang="zh-CN" altLang="en-US" sz="3600" dirty="0" smtClean="0"/>
              <a:t>设计思想</a:t>
            </a:r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844675"/>
            <a:ext cx="7473950" cy="4286250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zh-CN" altLang="en-US" smtClean="0"/>
              <a:t>为了解决上面的问题，就希望提出对</a:t>
            </a:r>
            <a:r>
              <a:rPr lang="zh-CN" altLang="en-US" b="1" smtClean="0">
                <a:solidFill>
                  <a:srgbClr val="0000FF"/>
                </a:solidFill>
              </a:rPr>
              <a:t>任何方向</a:t>
            </a:r>
            <a:r>
              <a:rPr lang="zh-CN" altLang="en-US" smtClean="0"/>
              <a:t>上的边缘信息</a:t>
            </a:r>
            <a:r>
              <a:rPr lang="zh-CN" altLang="en-US" b="1" smtClean="0">
                <a:solidFill>
                  <a:srgbClr val="0000FF"/>
                </a:solidFill>
              </a:rPr>
              <a:t>均敏感</a:t>
            </a:r>
            <a:r>
              <a:rPr lang="zh-CN" altLang="en-US" smtClean="0"/>
              <a:t>的</a:t>
            </a:r>
            <a:r>
              <a:rPr lang="zh-CN" altLang="en-US" b="1" smtClean="0">
                <a:solidFill>
                  <a:srgbClr val="0000FF"/>
                </a:solidFill>
              </a:rPr>
              <a:t>锐化算法</a:t>
            </a:r>
            <a:r>
              <a:rPr lang="zh-CN" altLang="en-US" smtClean="0"/>
              <a:t>。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zh-CN" altLang="en-US" smtClean="0"/>
              <a:t>因为这类锐化方法要求对边缘的</a:t>
            </a:r>
            <a:r>
              <a:rPr lang="zh-CN" altLang="en-US" b="1" smtClean="0">
                <a:solidFill>
                  <a:srgbClr val="0000FF"/>
                </a:solidFill>
              </a:rPr>
              <a:t>方向没有选择</a:t>
            </a:r>
            <a:r>
              <a:rPr lang="zh-CN" altLang="en-US" smtClean="0"/>
              <a:t>，所有称为</a:t>
            </a:r>
            <a:r>
              <a:rPr lang="zh-CN" altLang="en-US" b="1" smtClean="0">
                <a:solidFill>
                  <a:srgbClr val="0000FF"/>
                </a:solidFill>
              </a:rPr>
              <a:t>无方向的锐化算法</a:t>
            </a:r>
            <a:r>
              <a:rPr lang="zh-CN" altLang="en-US" smtClean="0"/>
              <a:t>。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1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14400" y="664195"/>
            <a:ext cx="77724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/>
              <a:t>无方向一阶锐化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              </a:t>
            </a:r>
            <a:r>
              <a:rPr lang="en-US" altLang="zh-CN" dirty="0" smtClean="0"/>
              <a:t>—— </a:t>
            </a:r>
            <a:r>
              <a:rPr lang="zh-CN" altLang="en-US" sz="3600" dirty="0" smtClean="0"/>
              <a:t>交叉微分</a:t>
            </a:r>
          </a:p>
        </p:txBody>
      </p:sp>
      <p:sp>
        <p:nvSpPr>
          <p:cNvPr id="25395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78595"/>
            <a:ext cx="7775575" cy="4530725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zh-CN" altLang="en-US" dirty="0" smtClean="0"/>
              <a:t>交叉微分算法（</a:t>
            </a:r>
            <a:r>
              <a:rPr lang="en-US" altLang="zh-CN" dirty="0" smtClean="0"/>
              <a:t>Roberts</a:t>
            </a:r>
            <a:r>
              <a:rPr lang="zh-CN" altLang="en-US" dirty="0" smtClean="0"/>
              <a:t>算法）计算公式如下：</a:t>
            </a:r>
          </a:p>
        </p:txBody>
      </p:sp>
      <p:graphicFrame>
        <p:nvGraphicFramePr>
          <p:cNvPr id="254023" name="Group 109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0778823"/>
              </p:ext>
            </p:extLst>
          </p:nvPr>
        </p:nvGraphicFramePr>
        <p:xfrm>
          <a:off x="1658938" y="3535387"/>
          <a:ext cx="2370138" cy="2341563"/>
        </p:xfrm>
        <a:graphic>
          <a:graphicData uri="http://schemas.openxmlformats.org/drawingml/2006/table">
            <a:tbl>
              <a:tblPr/>
              <a:tblGrid>
                <a:gridCol w="473075"/>
                <a:gridCol w="477838"/>
                <a:gridCol w="468312"/>
                <a:gridCol w="477838"/>
                <a:gridCol w="473075"/>
              </a:tblGrid>
              <a:tr h="3565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12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3956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681613"/>
              </p:ext>
            </p:extLst>
          </p:nvPr>
        </p:nvGraphicFramePr>
        <p:xfrm>
          <a:off x="709613" y="2523133"/>
          <a:ext cx="6789737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96" name="Equation" r:id="rId4" imgW="2679480" imgH="164880" progId="Equation.DSMT4">
                  <p:embed/>
                </p:oleObj>
              </mc:Choice>
              <mc:Fallback>
                <p:oleObj name="Equation" r:id="rId4" imgW="2679480" imgH="164880" progId="Equation.DSMT4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2523133"/>
                        <a:ext cx="6789737" cy="6270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95" name="Rectangle 1067"/>
          <p:cNvSpPr>
            <a:spLocks noChangeArrowheads="1"/>
          </p:cNvSpPr>
          <p:nvPr/>
        </p:nvSpPr>
        <p:spPr bwMode="auto">
          <a:xfrm>
            <a:off x="2166938" y="3986237"/>
            <a:ext cx="936625" cy="935038"/>
          </a:xfrm>
          <a:prstGeom prst="rect">
            <a:avLst/>
          </a:prstGeom>
          <a:noFill/>
          <a:ln w="28575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3996" name="Line 1068"/>
          <p:cNvSpPr>
            <a:spLocks noChangeShapeType="1"/>
          </p:cNvSpPr>
          <p:nvPr/>
        </p:nvSpPr>
        <p:spPr bwMode="auto">
          <a:xfrm flipH="1" flipV="1">
            <a:off x="2484438" y="4345012"/>
            <a:ext cx="358775" cy="433388"/>
          </a:xfrm>
          <a:prstGeom prst="line">
            <a:avLst/>
          </a:prstGeom>
          <a:noFill/>
          <a:ln w="38100">
            <a:solidFill>
              <a:srgbClr val="592AA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3997" name="Oval 1069"/>
          <p:cNvSpPr>
            <a:spLocks noChangeArrowheads="1"/>
          </p:cNvSpPr>
          <p:nvPr/>
        </p:nvSpPr>
        <p:spPr bwMode="auto">
          <a:xfrm>
            <a:off x="2268538" y="4129112"/>
            <a:ext cx="217487" cy="215900"/>
          </a:xfrm>
          <a:prstGeom prst="ellipse">
            <a:avLst/>
          </a:prstGeom>
          <a:solidFill>
            <a:srgbClr val="FF00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3998" name="Line 1070"/>
          <p:cNvSpPr>
            <a:spLocks noChangeShapeType="1"/>
          </p:cNvSpPr>
          <p:nvPr/>
        </p:nvSpPr>
        <p:spPr bwMode="auto">
          <a:xfrm flipV="1">
            <a:off x="2411413" y="4273575"/>
            <a:ext cx="431800" cy="433387"/>
          </a:xfrm>
          <a:prstGeom prst="line">
            <a:avLst/>
          </a:prstGeom>
          <a:noFill/>
          <a:ln w="38100">
            <a:solidFill>
              <a:srgbClr val="592AA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4000" name="Text Box 1072"/>
          <p:cNvSpPr txBox="1">
            <a:spLocks noChangeArrowheads="1"/>
          </p:cNvSpPr>
          <p:nvPr/>
        </p:nvSpPr>
        <p:spPr bwMode="auto">
          <a:xfrm>
            <a:off x="5003800" y="5137175"/>
            <a:ext cx="3230563" cy="58420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  <a:cs typeface="Times New Roman" panose="02020603050405020304" pitchFamily="18" charset="0"/>
              </a:rPr>
              <a:t>特点：算法简单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5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5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5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5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400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400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5" grpId="0" build="p" autoUpdateAnimBg="0"/>
      <p:bldP spid="253995" grpId="0" animBg="1"/>
      <p:bldP spid="253996" grpId="0" animBg="1"/>
      <p:bldP spid="253997" grpId="0" animBg="1"/>
      <p:bldP spid="253998" grpId="0" animBg="1"/>
      <p:bldP spid="254000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交叉锐化效果图例</a:t>
            </a:r>
            <a:r>
              <a:rPr lang="en-US" altLang="zh-CN" b="0" dirty="0" smtClean="0"/>
              <a:t>1</a:t>
            </a:r>
          </a:p>
        </p:txBody>
      </p:sp>
      <p:pic>
        <p:nvPicPr>
          <p:cNvPr id="99331" name="Picture 9" descr="图片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2150" y="1916113"/>
            <a:ext cx="4305300" cy="3238500"/>
          </a:xfrm>
        </p:spPr>
      </p:pic>
      <p:pic>
        <p:nvPicPr>
          <p:cNvPr id="136196" name="Picture 4" descr="第5章图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6632"/>
            <a:ext cx="5833713" cy="65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892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交叉锐化效果图例</a:t>
            </a:r>
            <a:r>
              <a:rPr lang="en-US" altLang="zh-CN" b="0" dirty="0" smtClean="0"/>
              <a:t>2</a:t>
            </a:r>
          </a:p>
        </p:txBody>
      </p:sp>
      <p:pic>
        <p:nvPicPr>
          <p:cNvPr id="256006" name="Picture 6" descr="第5章图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4322763" cy="324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09" name="Picture 9" descr="jg03roberts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060575"/>
            <a:ext cx="4318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交叉锐化与水平锐化的比较</a:t>
            </a:r>
          </a:p>
        </p:txBody>
      </p:sp>
      <p:pic>
        <p:nvPicPr>
          <p:cNvPr id="257028" name="Picture 4" descr="第5章图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4322763" cy="324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031" name="Picture 7" descr="jg03roberts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060575"/>
            <a:ext cx="4318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032" name="Picture 8" descr="jg03sp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1050"/>
            <a:ext cx="4318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033" name="Text Box 9"/>
          <p:cNvSpPr txBox="1">
            <a:spLocks noChangeArrowheads="1"/>
          </p:cNvSpPr>
          <p:nvPr/>
        </p:nvSpPr>
        <p:spPr bwMode="auto">
          <a:xfrm>
            <a:off x="5795963" y="5300663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 smtClean="0">
                <a:latin typeface="+mj-ea"/>
                <a:ea typeface="+mj-ea"/>
              </a:rPr>
              <a:t>交叉锐化</a:t>
            </a:r>
          </a:p>
        </p:txBody>
      </p:sp>
      <p:sp>
        <p:nvSpPr>
          <p:cNvPr id="257034" name="Text Box 10"/>
          <p:cNvSpPr txBox="1">
            <a:spLocks noChangeArrowheads="1"/>
          </p:cNvSpPr>
          <p:nvPr/>
        </p:nvSpPr>
        <p:spPr bwMode="auto">
          <a:xfrm>
            <a:off x="1835150" y="5300663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 smtClean="0">
                <a:latin typeface="+mj-ea"/>
                <a:ea typeface="+mj-ea"/>
              </a:rPr>
              <a:t>水平锐化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3779912" y="4869160"/>
            <a:ext cx="72008" cy="1512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7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7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33" grpId="0"/>
      <p:bldP spid="2570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79437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080120"/>
            <a:ext cx="7623374" cy="594928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图像细节的基本特征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6.2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一阶微分算子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具有方向性的一阶微分算子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6.2.2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Roberts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交叉微分算子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6.2.3 </a:t>
            </a:r>
            <a:r>
              <a:rPr lang="en-US" altLang="zh-CN" sz="2600" b="1" dirty="0" err="1">
                <a:solidFill>
                  <a:srgbClr val="0000FF"/>
                </a:solidFill>
                <a:latin typeface="+mn-ea"/>
              </a:rPr>
              <a:t>Sobel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微分算子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  6.2.4 </a:t>
            </a:r>
            <a:r>
              <a:rPr lang="en-US" altLang="zh-CN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Priwitt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6.3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二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6.3.1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.3.2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Wallis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微分算子在边缘检测中的应用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</a:t>
            </a:r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.5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算子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6.6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滤波方法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0329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85775"/>
            <a:ext cx="77724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/>
              <a:t>无方向一阶锐化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        </a:t>
            </a:r>
            <a:r>
              <a:rPr lang="en-US" altLang="zh-CN" dirty="0" smtClean="0"/>
              <a:t>—— </a:t>
            </a:r>
            <a:r>
              <a:rPr lang="en-US" altLang="zh-CN" sz="3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Sobel</a:t>
            </a:r>
            <a:r>
              <a:rPr lang="zh-CN" altLang="en-US" sz="3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锐化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600200"/>
            <a:ext cx="4881563" cy="4530725"/>
          </a:xfrm>
        </p:spPr>
        <p:txBody>
          <a:bodyPr/>
          <a:lstStyle/>
          <a:p>
            <a:pPr eaLnBrk="1" hangingPunct="1"/>
            <a:r>
              <a:rPr lang="en-US" altLang="zh-CN" smtClean="0"/>
              <a:t>Sobel</a:t>
            </a:r>
            <a:r>
              <a:rPr lang="zh-CN" altLang="en-US" smtClean="0"/>
              <a:t>锐化的计算公式如下：</a:t>
            </a:r>
          </a:p>
        </p:txBody>
      </p:sp>
      <p:graphicFrame>
        <p:nvGraphicFramePr>
          <p:cNvPr id="152592" name="Object 16"/>
          <p:cNvGraphicFramePr>
            <a:graphicFrameLocks noGrp="1" noChangeAspect="1"/>
          </p:cNvGraphicFramePr>
          <p:nvPr>
            <p:ph sz="half" idx="2"/>
          </p:nvPr>
        </p:nvGraphicFramePr>
        <p:xfrm>
          <a:off x="1798638" y="2152650"/>
          <a:ext cx="5330825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3" name="Equation" r:id="rId4" imgW="1657356" imgH="228600" progId="Equation.3">
                  <p:embed/>
                </p:oleObj>
              </mc:Choice>
              <mc:Fallback>
                <p:oleObj name="Equation" r:id="rId4" imgW="1657356" imgH="228600" progId="Equation.3">
                  <p:embed/>
                  <p:pic>
                    <p:nvPicPr>
                      <p:cNvPr id="0" name="Object 1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8638" y="2152650"/>
                        <a:ext cx="5330825" cy="10112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9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86843"/>
              </p:ext>
            </p:extLst>
          </p:nvPr>
        </p:nvGraphicFramePr>
        <p:xfrm>
          <a:off x="4530012" y="3509481"/>
          <a:ext cx="244475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4" name="Equation" r:id="rId6" imgW="1079280" imgH="711000" progId="Equation.DSMT4">
                  <p:embed/>
                </p:oleObj>
              </mc:Choice>
              <mc:Fallback>
                <p:oleObj name="Equation" r:id="rId6" imgW="1079280" imgH="711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012" y="3509481"/>
                        <a:ext cx="2444750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9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13974"/>
              </p:ext>
            </p:extLst>
          </p:nvPr>
        </p:nvGraphicFramePr>
        <p:xfrm>
          <a:off x="1187624" y="3540384"/>
          <a:ext cx="2722562" cy="167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5" name="公式" r:id="rId8" imgW="1269720" imgH="711000" progId="Equation.3">
                  <p:embed/>
                </p:oleObj>
              </mc:Choice>
              <mc:Fallback>
                <p:oleObj name="公式" r:id="rId8" imgW="1269720" imgH="7110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540384"/>
                        <a:ext cx="2722562" cy="167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94" name="Text Box 18"/>
          <p:cNvSpPr txBox="1">
            <a:spLocks noChangeArrowheads="1"/>
          </p:cNvSpPr>
          <p:nvPr/>
        </p:nvSpPr>
        <p:spPr bwMode="auto">
          <a:xfrm>
            <a:off x="992188" y="5422900"/>
            <a:ext cx="6232525" cy="58420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特点：锐化的边缘信息较强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build="p" autoUpdateAnimBg="0"/>
      <p:bldP spid="15259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119744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smtClean="0"/>
              <a:t>Sobel</a:t>
            </a:r>
            <a:r>
              <a:rPr lang="zh-CN" altLang="en-US" dirty="0" smtClean="0"/>
              <a:t>锐化效果示例</a:t>
            </a:r>
            <a:r>
              <a:rPr lang="en-US" altLang="zh-CN" b="0" dirty="0" smtClean="0"/>
              <a:t>1</a:t>
            </a:r>
          </a:p>
        </p:txBody>
      </p:sp>
      <p:pic>
        <p:nvPicPr>
          <p:cNvPr id="139268" name="Picture 4" descr="第5章图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73238"/>
            <a:ext cx="4322762" cy="324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72" name="Picture 8" descr="图片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73238"/>
            <a:ext cx="4308475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73" name="Picture 9" descr="jg03roberts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73238"/>
            <a:ext cx="43180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1187624" y="5094288"/>
            <a:ext cx="187148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 dirty="0" smtClean="0">
                <a:latin typeface="+mn-ea"/>
                <a:ea typeface="+mn-ea"/>
              </a:rPr>
              <a:t>交叉锐化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5718174" y="5087506"/>
            <a:ext cx="20161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Sobel</a:t>
            </a:r>
            <a:r>
              <a:rPr lang="zh-CN" altLang="en-US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锐</a:t>
            </a:r>
            <a:r>
              <a:rPr lang="zh-CN" altLang="en-US" sz="3200" b="1" dirty="0" smtClean="0">
                <a:latin typeface="+mn-ea"/>
                <a:ea typeface="+mn-ea"/>
              </a:rPr>
              <a:t>化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4" grpId="0"/>
      <p:bldP spid="13927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14400" y="277813"/>
            <a:ext cx="7772400" cy="1143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dirty="0" smtClean="0">
                <a:ea typeface="+mn-ea"/>
              </a:rPr>
              <a:t>Sobel</a:t>
            </a:r>
            <a:r>
              <a:rPr lang="zh-CN" altLang="en-US" dirty="0" smtClean="0">
                <a:ea typeface="+mn-ea"/>
              </a:rPr>
              <a:t>锐化效果示例</a:t>
            </a:r>
            <a:r>
              <a:rPr lang="en-US" altLang="zh-CN" b="0" dirty="0" smtClean="0">
                <a:ea typeface="+mn-ea"/>
              </a:rPr>
              <a:t>2</a:t>
            </a:r>
          </a:p>
        </p:txBody>
      </p:sp>
      <p:pic>
        <p:nvPicPr>
          <p:cNvPr id="11" name="Picture 6" descr="00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844675"/>
            <a:ext cx="4318000" cy="3238500"/>
          </a:xfrm>
          <a:noFill/>
          <a:ln>
            <a:solidFill>
              <a:schemeClr val="tx1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2" descr="jg04roberts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857375"/>
            <a:ext cx="4318000" cy="32385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700452" y="5219412"/>
            <a:ext cx="20610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Sobel</a:t>
            </a:r>
            <a:r>
              <a:rPr lang="zh-CN" altLang="en-US" sz="32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锐化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619672" y="5232352"/>
            <a:ext cx="20356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en-US" sz="3200" dirty="0" smtClean="0">
                <a:latin typeface="+mj-ea"/>
                <a:ea typeface="+mj-ea"/>
              </a:rPr>
              <a:t>交叉锐化</a:t>
            </a:r>
          </a:p>
        </p:txBody>
      </p:sp>
      <p:pic>
        <p:nvPicPr>
          <p:cNvPr id="15" name="Picture 16" descr="jg04sobel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4675"/>
            <a:ext cx="4318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14400" y="421829"/>
            <a:ext cx="7772400" cy="7749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dirty="0" err="1" smtClean="0">
                <a:ea typeface="+mn-ea"/>
              </a:rPr>
              <a:t>Sobel</a:t>
            </a:r>
            <a:r>
              <a:rPr lang="zh-CN" altLang="en-US" dirty="0" smtClean="0">
                <a:ea typeface="+mn-ea"/>
              </a:rPr>
              <a:t>锐化编程</a:t>
            </a:r>
            <a:endParaRPr lang="en-US" altLang="zh-CN" b="0" dirty="0" smtClean="0"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91527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37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79437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080120"/>
            <a:ext cx="7623374" cy="594928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图像细节的基本特征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6.2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一阶微分算子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具有方向性的一阶微分算子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6.2.2 Roberts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交叉微分算子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6.2.3 </a:t>
            </a:r>
            <a:r>
              <a:rPr lang="en-US" altLang="zh-CN" sz="2600" dirty="0" err="1">
                <a:solidFill>
                  <a:schemeClr val="tx1"/>
                </a:solidFill>
                <a:latin typeface="+mn-ea"/>
              </a:rPr>
              <a:t>Sobel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6.2.4 </a:t>
            </a:r>
            <a:r>
              <a:rPr lang="en-US" altLang="zh-CN" sz="2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Priwitt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微分算子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6.3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二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6.3.1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.3.2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Wallis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微分算子在边缘检测中的应用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</a:t>
            </a:r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.5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算子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6.6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滤波方法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831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29816"/>
            <a:ext cx="77724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>
                <a:latin typeface="+mn-ea"/>
                <a:ea typeface="+mn-ea"/>
              </a:rPr>
              <a:t>无方向一阶锐化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                        </a:t>
            </a:r>
            <a:r>
              <a:rPr lang="en-US" altLang="zh-CN" i="1" dirty="0" smtClean="0"/>
              <a:t>——</a:t>
            </a:r>
            <a:r>
              <a:rPr lang="en-US" altLang="zh-CN" dirty="0" smtClean="0"/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Priwitt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锐化算法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931988"/>
            <a:ext cx="7402513" cy="4198937"/>
          </a:xfrm>
        </p:spPr>
        <p:txBody>
          <a:bodyPr/>
          <a:lstStyle/>
          <a:p>
            <a:pPr eaLnBrk="1" hangingPunct="1"/>
            <a:r>
              <a:rPr lang="en-US" altLang="zh-CN" dirty="0" err="1" smtClean="0"/>
              <a:t>Priwitt</a:t>
            </a:r>
            <a:r>
              <a:rPr lang="zh-CN" altLang="en-US" dirty="0" smtClean="0"/>
              <a:t>锐化算法 的计算公式如下：</a:t>
            </a:r>
          </a:p>
        </p:txBody>
      </p:sp>
      <p:graphicFrame>
        <p:nvGraphicFramePr>
          <p:cNvPr id="155654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63192292"/>
              </p:ext>
            </p:extLst>
          </p:nvPr>
        </p:nvGraphicFramePr>
        <p:xfrm>
          <a:off x="1187450" y="2574925"/>
          <a:ext cx="436721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01" name="Equation" r:id="rId4" imgW="1657356" imgH="228600" progId="Equation.3">
                  <p:embed/>
                </p:oleObj>
              </mc:Choice>
              <mc:Fallback>
                <p:oleObj name="Equation" r:id="rId4" imgW="1657356" imgH="22860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574925"/>
                        <a:ext cx="4367213" cy="8540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447455"/>
              </p:ext>
            </p:extLst>
          </p:nvPr>
        </p:nvGraphicFramePr>
        <p:xfrm>
          <a:off x="4350544" y="3554183"/>
          <a:ext cx="2408238" cy="1602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02" name="公式" r:id="rId6" imgW="1054080" imgH="711000" progId="Equation.3">
                  <p:embed/>
                </p:oleObj>
              </mc:Choice>
              <mc:Fallback>
                <p:oleObj name="公式" r:id="rId6" imgW="1054080" imgH="711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0544" y="3554183"/>
                        <a:ext cx="2408238" cy="16022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168882"/>
              </p:ext>
            </p:extLst>
          </p:nvPr>
        </p:nvGraphicFramePr>
        <p:xfrm>
          <a:off x="1331640" y="3530860"/>
          <a:ext cx="2357437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03" name="公式" r:id="rId8" imgW="1231560" imgH="711000" progId="Equation.3">
                  <p:embed/>
                </p:oleObj>
              </mc:Choice>
              <mc:Fallback>
                <p:oleObj name="公式" r:id="rId8" imgW="1231560" imgH="711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530860"/>
                        <a:ext cx="2357437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62" name="Text Box 14"/>
          <p:cNvSpPr txBox="1">
            <a:spLocks noChangeArrowheads="1"/>
          </p:cNvSpPr>
          <p:nvPr/>
        </p:nvSpPr>
        <p:spPr bwMode="auto">
          <a:xfrm>
            <a:off x="914400" y="5281594"/>
            <a:ext cx="7772400" cy="1077218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特点：与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Sobel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相比，有一定的抗干扰性。图像效果比较干净。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5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5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5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 build="p" autoUpdateAnimBg="0"/>
      <p:bldP spid="15566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725612" y="764704"/>
            <a:ext cx="5699125" cy="63658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b="0" dirty="0" smtClean="0"/>
              <a:t>Priwitt</a:t>
            </a:r>
            <a:r>
              <a:rPr lang="zh-CN" altLang="en-US" dirty="0" smtClean="0"/>
              <a:t>锐化效果图例</a:t>
            </a:r>
          </a:p>
        </p:txBody>
      </p:sp>
      <p:pic>
        <p:nvPicPr>
          <p:cNvPr id="10" name="Picture 8" descr="00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916113"/>
            <a:ext cx="4318000" cy="3238500"/>
          </a:xfrm>
          <a:noFill/>
          <a:ln>
            <a:solidFill>
              <a:schemeClr val="tx1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6019800" y="5181600"/>
            <a:ext cx="2209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dirty="0" smtClean="0">
                <a:latin typeface="Garamond" panose="02020404030301010803" pitchFamily="18" charset="0"/>
              </a:rPr>
              <a:t> 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Priwitt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锐化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1371600" y="5181600"/>
            <a:ext cx="2209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dirty="0" smtClean="0">
                <a:latin typeface="Garamond" panose="02020404030301010803" pitchFamily="18" charset="0"/>
              </a:rPr>
              <a:t> </a:t>
            </a: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Sobel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锐化</a:t>
            </a:r>
          </a:p>
        </p:txBody>
      </p:sp>
      <p:pic>
        <p:nvPicPr>
          <p:cNvPr id="14" name="Picture 19" descr="jg04priwitt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916113"/>
            <a:ext cx="43180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 descr="jg04sobel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33575"/>
            <a:ext cx="4318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 flipV="1">
            <a:off x="755576" y="3356992"/>
            <a:ext cx="360040" cy="2808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119744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图像锐化方法</a:t>
            </a:r>
          </a:p>
        </p:txBody>
      </p:sp>
      <p:sp>
        <p:nvSpPr>
          <p:cNvPr id="4904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图像的景物细节特征；</a:t>
            </a:r>
          </a:p>
          <a:p>
            <a:pPr eaLnBrk="1" hangingPunct="1"/>
            <a:r>
              <a:rPr lang="zh-CN" altLang="en-US" b="1" smtClean="0">
                <a:solidFill>
                  <a:srgbClr val="0000FF"/>
                </a:solidFill>
              </a:rPr>
              <a:t>一阶微分</a:t>
            </a:r>
            <a:r>
              <a:rPr lang="zh-CN" altLang="en-US" smtClean="0"/>
              <a:t>锐化方法；</a:t>
            </a:r>
          </a:p>
          <a:p>
            <a:pPr eaLnBrk="1" hangingPunct="1"/>
            <a:r>
              <a:rPr lang="zh-CN" altLang="en-US" b="1" smtClean="0">
                <a:solidFill>
                  <a:srgbClr val="0000FF"/>
                </a:solidFill>
              </a:rPr>
              <a:t>二阶锐化</a:t>
            </a:r>
            <a:r>
              <a:rPr lang="zh-CN" altLang="en-US" smtClean="0"/>
              <a:t>微分方法；</a:t>
            </a:r>
          </a:p>
          <a:p>
            <a:pPr eaLnBrk="1" hangingPunct="1"/>
            <a:r>
              <a:rPr lang="zh-CN" altLang="en-US" smtClean="0"/>
              <a:t>一阶、二阶微分锐化方法</a:t>
            </a:r>
            <a:r>
              <a:rPr lang="zh-CN" altLang="en-US" b="1" smtClean="0">
                <a:solidFill>
                  <a:srgbClr val="0000FF"/>
                </a:solidFill>
              </a:rPr>
              <a:t>效果比较</a:t>
            </a:r>
            <a:r>
              <a:rPr lang="zh-CN" altLang="en-US" smtClean="0"/>
              <a:t>。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0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0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0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0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0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0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498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583059"/>
            <a:ext cx="8208912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/>
              <a:t>一阶锐化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                     </a:t>
            </a:r>
            <a:r>
              <a:rPr lang="en-US" altLang="zh-CN" dirty="0" smtClean="0"/>
              <a:t>----</a:t>
            </a:r>
            <a:r>
              <a:rPr lang="zh-CN" altLang="en-US" sz="3600" dirty="0" smtClean="0"/>
              <a:t>几种方法的效果比较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850603"/>
            <a:ext cx="7545388" cy="45307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dirty="0" err="1" smtClean="0">
                <a:solidFill>
                  <a:srgbClr val="0000FF"/>
                </a:solidFill>
              </a:rPr>
              <a:t>Sobel</a:t>
            </a:r>
            <a:r>
              <a:rPr lang="zh-CN" altLang="en-US" dirty="0" smtClean="0"/>
              <a:t>算法与</a:t>
            </a:r>
            <a:r>
              <a:rPr lang="en-US" altLang="zh-CN" dirty="0" smtClean="0">
                <a:solidFill>
                  <a:srgbClr val="0000FF"/>
                </a:solidFill>
              </a:rPr>
              <a:t>Priwitt</a:t>
            </a:r>
            <a:r>
              <a:rPr lang="zh-CN" altLang="en-US" dirty="0" smtClean="0"/>
              <a:t>算法的思路相同，属于同一类型，因此处理效果基本</a:t>
            </a:r>
            <a:r>
              <a:rPr lang="zh-CN" altLang="en-US" b="1" dirty="0" smtClean="0">
                <a:solidFill>
                  <a:srgbClr val="0000FF"/>
                </a:solidFill>
              </a:rPr>
              <a:t>相同</a:t>
            </a:r>
            <a:r>
              <a:rPr lang="zh-CN" altLang="en-US" dirty="0" smtClean="0"/>
              <a:t>。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rgbClr val="0000FF"/>
                </a:solidFill>
              </a:rPr>
              <a:t>Roberts</a:t>
            </a:r>
            <a:r>
              <a:rPr lang="zh-CN" altLang="en-US" dirty="0" smtClean="0"/>
              <a:t>算法的模板为</a:t>
            </a:r>
            <a:r>
              <a:rPr lang="en-US" altLang="zh-CN" dirty="0" smtClean="0"/>
              <a:t>2*2</a:t>
            </a:r>
            <a:r>
              <a:rPr lang="zh-CN" altLang="en-US" dirty="0" smtClean="0"/>
              <a:t>，提取出的</a:t>
            </a:r>
            <a:r>
              <a:rPr lang="zh-CN" altLang="en-US" b="1" dirty="0" smtClean="0">
                <a:solidFill>
                  <a:srgbClr val="0000FF"/>
                </a:solidFill>
              </a:rPr>
              <a:t>信息较弱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 eaLnBrk="1" hangingPunct="1">
              <a:buNone/>
            </a:pPr>
            <a:r>
              <a:rPr lang="zh-CN" altLang="en-US" dirty="0" smtClean="0"/>
              <a:t>单方向锐化经过后处理之后，也可以对边界进行增强。</a:t>
            </a:r>
          </a:p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5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98072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latin typeface="+mn-ea"/>
                <a:ea typeface="+mn-ea"/>
              </a:rPr>
              <a:t>一阶锐化方法的效果比较</a:t>
            </a:r>
          </a:p>
        </p:txBody>
      </p:sp>
      <p:pic>
        <p:nvPicPr>
          <p:cNvPr id="26" name="Picture 4" descr="00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50" y="1184275"/>
            <a:ext cx="2879725" cy="2160588"/>
          </a:xfrm>
          <a:noFill/>
          <a:ln>
            <a:solidFill>
              <a:schemeClr val="tx1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611188" y="3337828"/>
            <a:ext cx="83534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(a) 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原图                  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 Sobel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       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 Priwitt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</a:t>
            </a:r>
          </a:p>
        </p:txBody>
      </p:sp>
      <p:sp>
        <p:nvSpPr>
          <p:cNvPr id="28" name="Text Box 15"/>
          <p:cNvSpPr txBox="1">
            <a:spLocks noChangeArrowheads="1"/>
          </p:cNvSpPr>
          <p:nvPr/>
        </p:nvSpPr>
        <p:spPr bwMode="auto">
          <a:xfrm>
            <a:off x="250825" y="6092825"/>
            <a:ext cx="85883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(d) Roberts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       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(e) 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水平锐化          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(f) 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垂直锐化</a:t>
            </a:r>
          </a:p>
        </p:txBody>
      </p:sp>
      <p:pic>
        <p:nvPicPr>
          <p:cNvPr id="29" name="Picture 21" descr="jg04sobel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196975"/>
            <a:ext cx="2874962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2" descr="jg04priwitt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196975"/>
            <a:ext cx="2874962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3" descr="jg04roberts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860800"/>
            <a:ext cx="2879725" cy="21605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图片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860800"/>
            <a:ext cx="2871787" cy="2160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图片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860800"/>
            <a:ext cx="2874962" cy="2157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 flipV="1">
            <a:off x="4572000" y="5805264"/>
            <a:ext cx="1431925" cy="720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6228184" y="4581128"/>
            <a:ext cx="432048" cy="1944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utoUpdateAnimBg="0"/>
      <p:bldP spid="28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79437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080120"/>
            <a:ext cx="7623374" cy="594928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图像细节的基本特征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一阶微分算子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具有方向性的一阶微分算子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6.2.2 Roberts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交叉微分算子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6.2.3 </a:t>
            </a:r>
            <a:r>
              <a:rPr lang="en-US" altLang="zh-CN" sz="2600" dirty="0" err="1">
                <a:solidFill>
                  <a:schemeClr val="tx1"/>
                </a:solidFill>
                <a:latin typeface="+mn-ea"/>
              </a:rPr>
              <a:t>Sobel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6.2.4 </a:t>
            </a:r>
            <a:r>
              <a:rPr lang="en-US" altLang="zh-CN" sz="2600" dirty="0" err="1">
                <a:solidFill>
                  <a:schemeClr val="tx1"/>
                </a:solidFill>
                <a:latin typeface="+mn-ea"/>
              </a:rPr>
              <a:t>Priwitt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6.3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二阶微分算子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6.3.1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.3.2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Wallis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微分算子在边缘检测中的应用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</a:t>
            </a:r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.5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算子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6.6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滤波方法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552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467445"/>
            <a:ext cx="7543800" cy="1449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二阶微分锐化</a:t>
            </a:r>
            <a:br>
              <a:rPr lang="zh-CN" altLang="en-US" dirty="0" smtClean="0"/>
            </a:br>
            <a:r>
              <a:rPr lang="zh-CN" altLang="en-US" dirty="0" smtClean="0"/>
              <a:t>                        </a:t>
            </a:r>
            <a:r>
              <a:rPr lang="en-US" altLang="zh-CN" dirty="0" smtClean="0"/>
              <a:t>——</a:t>
            </a:r>
            <a:r>
              <a:rPr lang="zh-CN" altLang="en-US" sz="3200" b="0" dirty="0" smtClean="0"/>
              <a:t>问题的提出</a:t>
            </a:r>
          </a:p>
        </p:txBody>
      </p:sp>
      <p:sp>
        <p:nvSpPr>
          <p:cNvPr id="62468" name="Text Box 27"/>
          <p:cNvSpPr txBox="1">
            <a:spLocks noChangeArrowheads="1"/>
          </p:cNvSpPr>
          <p:nvPr/>
        </p:nvSpPr>
        <p:spPr bwMode="auto">
          <a:xfrm>
            <a:off x="755576" y="2060575"/>
            <a:ext cx="7561337" cy="388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从图像的景物细节的灰度分布特性可知，有些灰度变化特性一阶微分的描述不是很明确，为此，采用二阶微分能够更加获得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更丰富</a:t>
            </a:r>
            <a:r>
              <a:rPr lang="zh-CN" altLang="en-US" sz="3200" dirty="0" smtClean="0">
                <a:latin typeface="+mn-ea"/>
                <a:ea typeface="+mn-ea"/>
              </a:rPr>
              <a:t>的景物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细节</a:t>
            </a:r>
            <a:r>
              <a:rPr lang="zh-CN" altLang="en-US" sz="3200" dirty="0" smtClean="0">
                <a:latin typeface="+mn-ea"/>
                <a:ea typeface="+mn-ea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/>
            </a:pPr>
            <a:endParaRPr lang="en-US" altLang="zh-CN" sz="3200" b="1" dirty="0" smtClean="0"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6475"/>
            <a:ext cx="8712967" cy="129789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/>
              <a:t>二阶微分锐化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                  </a:t>
            </a:r>
            <a:r>
              <a:rPr lang="en-US" altLang="zh-CN" dirty="0" smtClean="0"/>
              <a:t>—— </a:t>
            </a:r>
            <a:r>
              <a:rPr lang="zh-CN" altLang="en-US" sz="3600" b="0" dirty="0" smtClean="0"/>
              <a:t>景物细节特征对应关系</a:t>
            </a:r>
          </a:p>
        </p:txBody>
      </p:sp>
      <p:grpSp>
        <p:nvGrpSpPr>
          <p:cNvPr id="484355" name="Group 3"/>
          <p:cNvGrpSpPr>
            <a:grpSpLocks noChangeAspect="1"/>
          </p:cNvGrpSpPr>
          <p:nvPr/>
        </p:nvGrpSpPr>
        <p:grpSpPr bwMode="auto">
          <a:xfrm>
            <a:off x="1042988" y="1644675"/>
            <a:ext cx="2374900" cy="4321175"/>
            <a:chOff x="1417" y="1193"/>
            <a:chExt cx="2873" cy="5227"/>
          </a:xfrm>
        </p:grpSpPr>
        <p:pic>
          <p:nvPicPr>
            <p:cNvPr id="64530" name="Picture 4" descr="图6-3a"/>
            <p:cNvPicPr>
              <a:picLocks noChangeAspect="1" noChangeArrowheads="1"/>
            </p:cNvPicPr>
            <p:nvPr/>
          </p:nvPicPr>
          <p:blipFill>
            <a:blip r:embed="rId3">
              <a:lum contrast="82000"/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" y="1423"/>
              <a:ext cx="2835" cy="1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1" name="Picture 5" descr="图6-3c"/>
            <p:cNvPicPr>
              <a:picLocks noChangeAspect="1" noChangeArrowheads="1"/>
            </p:cNvPicPr>
            <p:nvPr/>
          </p:nvPicPr>
          <p:blipFill>
            <a:blip r:embed="rId4">
              <a:lum contrast="68000"/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5" y="4748"/>
              <a:ext cx="2835" cy="1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2" name="Picture 6" descr="图6-3b"/>
            <p:cNvPicPr>
              <a:picLocks noChangeAspect="1" noChangeArrowheads="1"/>
            </p:cNvPicPr>
            <p:nvPr/>
          </p:nvPicPr>
          <p:blipFill>
            <a:blip r:embed="rId5">
              <a:lum contrast="70000"/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" y="3083"/>
              <a:ext cx="2835" cy="1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3" name="Line 7"/>
            <p:cNvSpPr>
              <a:spLocks noChangeAspect="1" noChangeShapeType="1"/>
            </p:cNvSpPr>
            <p:nvPr/>
          </p:nvSpPr>
          <p:spPr bwMode="auto">
            <a:xfrm>
              <a:off x="2756" y="1193"/>
              <a:ext cx="0" cy="5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</p:grpSp>
      <p:grpSp>
        <p:nvGrpSpPr>
          <p:cNvPr id="484360" name="Group 8"/>
          <p:cNvGrpSpPr>
            <a:grpSpLocks noChangeAspect="1"/>
          </p:cNvGrpSpPr>
          <p:nvPr/>
        </p:nvGrpSpPr>
        <p:grpSpPr bwMode="auto">
          <a:xfrm>
            <a:off x="3581400" y="1676425"/>
            <a:ext cx="2479675" cy="4314825"/>
            <a:chOff x="4548" y="1265"/>
            <a:chExt cx="2931" cy="5102"/>
          </a:xfrm>
        </p:grpSpPr>
        <p:pic>
          <p:nvPicPr>
            <p:cNvPr id="64526" name="Picture 9" descr="图6-3b"/>
            <p:cNvPicPr>
              <a:picLocks noChangeAspect="1" noChangeArrowheads="1"/>
            </p:cNvPicPr>
            <p:nvPr/>
          </p:nvPicPr>
          <p:blipFill>
            <a:blip r:embed="rId5">
              <a:lum contrast="70000"/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" y="1418"/>
              <a:ext cx="2835" cy="1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27" name="Picture 10" descr="图6-3c"/>
            <p:cNvPicPr>
              <a:picLocks noChangeAspect="1" noChangeArrowheads="1"/>
            </p:cNvPicPr>
            <p:nvPr/>
          </p:nvPicPr>
          <p:blipFill>
            <a:blip r:embed="rId4">
              <a:lum contrast="68000"/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" y="3083"/>
              <a:ext cx="2835" cy="1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28" name="Picture 11" descr="图6-3d"/>
            <p:cNvPicPr>
              <a:picLocks noChangeAspect="1" noChangeArrowheads="1"/>
            </p:cNvPicPr>
            <p:nvPr/>
          </p:nvPicPr>
          <p:blipFill>
            <a:blip r:embed="rId6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" y="4748"/>
              <a:ext cx="2835" cy="1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9" name="Line 12"/>
            <p:cNvSpPr>
              <a:spLocks noChangeAspect="1" noChangeShapeType="1"/>
            </p:cNvSpPr>
            <p:nvPr/>
          </p:nvSpPr>
          <p:spPr bwMode="auto">
            <a:xfrm>
              <a:off x="5878" y="1265"/>
              <a:ext cx="0" cy="51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</p:grpSp>
      <p:grpSp>
        <p:nvGrpSpPr>
          <p:cNvPr id="484365" name="Group 13"/>
          <p:cNvGrpSpPr>
            <a:grpSpLocks noChangeAspect="1"/>
          </p:cNvGrpSpPr>
          <p:nvPr/>
        </p:nvGrpSpPr>
        <p:grpSpPr bwMode="auto">
          <a:xfrm>
            <a:off x="6172200" y="1628800"/>
            <a:ext cx="2408238" cy="4318000"/>
            <a:chOff x="8011" y="1265"/>
            <a:chExt cx="2845" cy="5102"/>
          </a:xfrm>
        </p:grpSpPr>
        <p:pic>
          <p:nvPicPr>
            <p:cNvPr id="64522" name="Picture 14" descr="图6-3f"/>
            <p:cNvPicPr>
              <a:picLocks noChangeAspect="1" noChangeArrowheads="1"/>
            </p:cNvPicPr>
            <p:nvPr/>
          </p:nvPicPr>
          <p:blipFill>
            <a:blip r:embed="rId7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1" y="3059"/>
              <a:ext cx="2835" cy="1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23" name="Picture 15" descr="图6-3g"/>
            <p:cNvPicPr>
              <a:picLocks noChangeAspect="1" noChangeArrowheads="1"/>
            </p:cNvPicPr>
            <p:nvPr/>
          </p:nvPicPr>
          <p:blipFill>
            <a:blip r:embed="rId8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1" y="4748"/>
              <a:ext cx="2835" cy="1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24" name="Picture 16" descr="图6-3e"/>
            <p:cNvPicPr>
              <a:picLocks noChangeAspect="1" noChangeArrowheads="1"/>
            </p:cNvPicPr>
            <p:nvPr/>
          </p:nvPicPr>
          <p:blipFill>
            <a:blip r:embed="rId9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" y="1418"/>
              <a:ext cx="2843" cy="1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5" name="Line 17"/>
            <p:cNvSpPr>
              <a:spLocks noChangeAspect="1" noChangeShapeType="1"/>
            </p:cNvSpPr>
            <p:nvPr/>
          </p:nvSpPr>
          <p:spPr bwMode="auto">
            <a:xfrm>
              <a:off x="9415" y="1265"/>
              <a:ext cx="0" cy="51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</p:grpSp>
      <p:sp>
        <p:nvSpPr>
          <p:cNvPr id="484370" name="Text Box 18"/>
          <p:cNvSpPr txBox="1">
            <a:spLocks noChangeArrowheads="1"/>
          </p:cNvSpPr>
          <p:nvPr/>
        </p:nvSpPr>
        <p:spPr bwMode="auto">
          <a:xfrm>
            <a:off x="228600" y="2390800"/>
            <a:ext cx="9144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+mn-ea"/>
                <a:ea typeface="+mn-ea"/>
              </a:rPr>
              <a:t>灰度截面</a:t>
            </a:r>
          </a:p>
        </p:txBody>
      </p:sp>
      <p:sp>
        <p:nvSpPr>
          <p:cNvPr id="484371" name="Text Box 19"/>
          <p:cNvSpPr txBox="1">
            <a:spLocks noChangeArrowheads="1"/>
          </p:cNvSpPr>
          <p:nvPr/>
        </p:nvSpPr>
        <p:spPr bwMode="auto">
          <a:xfrm>
            <a:off x="152400" y="3457600"/>
            <a:ext cx="1001713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+mn-ea"/>
                <a:ea typeface="+mn-ea"/>
              </a:rPr>
              <a:t>一阶微分</a:t>
            </a:r>
          </a:p>
        </p:txBody>
      </p:sp>
      <p:sp>
        <p:nvSpPr>
          <p:cNvPr id="484372" name="Text Box 20"/>
          <p:cNvSpPr txBox="1">
            <a:spLocks noChangeArrowheads="1"/>
          </p:cNvSpPr>
          <p:nvPr/>
        </p:nvSpPr>
        <p:spPr bwMode="auto">
          <a:xfrm>
            <a:off x="262111" y="4905400"/>
            <a:ext cx="925513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+mn-ea"/>
                <a:ea typeface="+mn-ea"/>
              </a:rPr>
              <a:t>二阶微分</a:t>
            </a:r>
          </a:p>
        </p:txBody>
      </p:sp>
      <p:sp>
        <p:nvSpPr>
          <p:cNvPr id="484373" name="Text Box 21"/>
          <p:cNvSpPr txBox="1">
            <a:spLocks noChangeArrowheads="1"/>
          </p:cNvSpPr>
          <p:nvPr/>
        </p:nvSpPr>
        <p:spPr bwMode="auto">
          <a:xfrm>
            <a:off x="822325" y="6048521"/>
            <a:ext cx="7998147" cy="43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latin typeface="+mn-ea"/>
                <a:ea typeface="+mn-ea"/>
              </a:rPr>
              <a:t>  (a)</a:t>
            </a:r>
            <a:r>
              <a:rPr lang="zh-CN" altLang="en-US" sz="2800" dirty="0" smtClean="0">
                <a:latin typeface="+mn-ea"/>
                <a:ea typeface="+mn-ea"/>
              </a:rPr>
              <a:t>阶跃形      </a:t>
            </a:r>
            <a:r>
              <a:rPr lang="en-US" altLang="zh-CN" sz="2800" dirty="0" smtClean="0">
                <a:latin typeface="+mn-ea"/>
                <a:ea typeface="+mn-ea"/>
              </a:rPr>
              <a:t>(b)</a:t>
            </a:r>
            <a:r>
              <a:rPr lang="zh-CN" altLang="en-US" sz="2800" dirty="0" smtClean="0">
                <a:latin typeface="+mn-ea"/>
                <a:ea typeface="+mn-ea"/>
              </a:rPr>
              <a:t>细线形    </a:t>
            </a:r>
            <a:r>
              <a:rPr lang="en-US" altLang="zh-CN" sz="2800" dirty="0" smtClean="0">
                <a:latin typeface="+mn-ea"/>
                <a:ea typeface="+mn-ea"/>
              </a:rPr>
              <a:t>(c)</a:t>
            </a:r>
            <a:r>
              <a:rPr lang="zh-CN" altLang="en-US" sz="2800" dirty="0" smtClean="0">
                <a:latin typeface="+mn-ea"/>
                <a:ea typeface="+mn-ea"/>
              </a:rPr>
              <a:t>斜坡渐变形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4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4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4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4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4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4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8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8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8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70" grpId="0" autoUpdateAnimBg="0"/>
      <p:bldP spid="484371" grpId="0" autoUpdateAnimBg="0"/>
      <p:bldP spid="484372" grpId="0" autoUpdateAnimBg="0"/>
      <p:bldP spid="484373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87338"/>
            <a:ext cx="8352927" cy="1449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二阶微分锐化</a:t>
            </a:r>
            <a:br>
              <a:rPr lang="zh-CN" altLang="en-US" dirty="0" smtClean="0"/>
            </a:br>
            <a:r>
              <a:rPr lang="zh-CN" altLang="en-US" dirty="0" smtClean="0"/>
              <a:t>    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景物细节对应关系</a:t>
            </a:r>
            <a:endParaRPr lang="zh-CN" altLang="en-US" b="0" dirty="0" smtClean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 1</a:t>
            </a:r>
            <a:r>
              <a:rPr lang="zh-CN" altLang="en-US" dirty="0" smtClean="0"/>
              <a:t>）对于</a:t>
            </a:r>
            <a:r>
              <a:rPr lang="zh-CN" altLang="en-US" b="1" dirty="0" smtClean="0">
                <a:solidFill>
                  <a:srgbClr val="0000FF"/>
                </a:solidFill>
              </a:rPr>
              <a:t>突变形的细节</a:t>
            </a:r>
            <a:r>
              <a:rPr lang="zh-CN" altLang="en-US" dirty="0" smtClean="0"/>
              <a:t>，通过一阶微分的极大值点，二阶微分的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过</a:t>
            </a:r>
            <a:r>
              <a:rPr lang="en-US" altLang="zh-CN" dirty="0" smtClean="0">
                <a:solidFill>
                  <a:srgbClr val="0000FF"/>
                </a:solidFill>
              </a:rPr>
              <a:t>0</a:t>
            </a:r>
            <a:r>
              <a:rPr lang="zh-CN" altLang="en-US" b="1" dirty="0" smtClean="0">
                <a:solidFill>
                  <a:srgbClr val="0000FF"/>
                </a:solidFill>
              </a:rPr>
              <a:t>点</a:t>
            </a:r>
            <a:r>
              <a:rPr lang="zh-CN" altLang="en-US" dirty="0" smtClean="0"/>
              <a:t>均可以检测出来。 </a:t>
            </a:r>
          </a:p>
        </p:txBody>
      </p:sp>
      <p:pic>
        <p:nvPicPr>
          <p:cNvPr id="483333" name="Picture 5" descr="f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4495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3334" name="Line 6"/>
          <p:cNvSpPr>
            <a:spLocks noChangeShapeType="1"/>
          </p:cNvSpPr>
          <p:nvPr/>
        </p:nvSpPr>
        <p:spPr bwMode="auto">
          <a:xfrm>
            <a:off x="2411760" y="3861048"/>
            <a:ext cx="568325" cy="0"/>
          </a:xfrm>
          <a:prstGeom prst="line">
            <a:avLst/>
          </a:prstGeom>
          <a:noFill/>
          <a:ln w="57150">
            <a:solidFill>
              <a:srgbClr val="FF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8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8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1" grpId="0" build="p" autoUpdateAnimBg="0"/>
      <p:bldP spid="4833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7338"/>
            <a:ext cx="7992887" cy="1449387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二阶微分锐化</a:t>
            </a:r>
            <a:br>
              <a:rPr lang="zh-CN" altLang="en-US" dirty="0" smtClean="0"/>
            </a:br>
            <a:r>
              <a:rPr lang="zh-CN" altLang="en-US" dirty="0" smtClean="0"/>
              <a:t>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景物细节对应关系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2</a:t>
            </a:r>
            <a:r>
              <a:rPr lang="zh-CN" altLang="en-US" dirty="0" smtClean="0"/>
              <a:t>）对于</a:t>
            </a:r>
            <a:r>
              <a:rPr lang="zh-CN" altLang="en-US" b="1" dirty="0" smtClean="0">
                <a:solidFill>
                  <a:srgbClr val="0000FF"/>
                </a:solidFill>
              </a:rPr>
              <a:t>细线形的细节</a:t>
            </a:r>
            <a:r>
              <a:rPr lang="zh-CN" altLang="en-US" dirty="0" smtClean="0"/>
              <a:t>，通过一阶微分的过</a:t>
            </a:r>
            <a:r>
              <a:rPr lang="en-US" altLang="zh-CN" dirty="0" smtClean="0"/>
              <a:t>0</a:t>
            </a:r>
            <a:r>
              <a:rPr lang="zh-CN" altLang="en-US" dirty="0" smtClean="0"/>
              <a:t>点，二阶微分的</a:t>
            </a:r>
            <a:r>
              <a:rPr lang="zh-CN" altLang="en-US" b="1" dirty="0" smtClean="0">
                <a:solidFill>
                  <a:srgbClr val="0000FF"/>
                </a:solidFill>
              </a:rPr>
              <a:t>极小值点</a:t>
            </a:r>
            <a:r>
              <a:rPr lang="zh-CN" altLang="en-US" dirty="0" smtClean="0"/>
              <a:t>均可以检测出来。 </a:t>
            </a:r>
          </a:p>
        </p:txBody>
      </p:sp>
      <p:pic>
        <p:nvPicPr>
          <p:cNvPr id="268293" name="Picture 5" descr="f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141663"/>
            <a:ext cx="44196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8294" name="Line 6"/>
          <p:cNvSpPr>
            <a:spLocks noChangeShapeType="1"/>
          </p:cNvSpPr>
          <p:nvPr/>
        </p:nvSpPr>
        <p:spPr bwMode="auto">
          <a:xfrm>
            <a:off x="3090863" y="3479800"/>
            <a:ext cx="557212" cy="0"/>
          </a:xfrm>
          <a:prstGeom prst="line">
            <a:avLst/>
          </a:prstGeom>
          <a:noFill/>
          <a:ln w="57150">
            <a:solidFill>
              <a:srgbClr val="FF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6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1" grpId="0" build="p" autoUpdateAnimBg="0"/>
      <p:bldP spid="26829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87338"/>
            <a:ext cx="8352927" cy="1449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二阶微分锐化</a:t>
            </a:r>
            <a:br>
              <a:rPr lang="zh-CN" altLang="en-US" dirty="0" smtClean="0"/>
            </a:br>
            <a:r>
              <a:rPr lang="zh-CN" altLang="en-US" dirty="0" smtClean="0"/>
              <a:t>   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景物细节对应关系</a:t>
            </a:r>
            <a:endParaRPr lang="zh-CN" altLang="en-US" b="0" dirty="0" smtClean="0"/>
          </a:p>
        </p:txBody>
      </p:sp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>
          <a:xfrm>
            <a:off x="822324" y="1846263"/>
            <a:ext cx="7782123" cy="4022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3</a:t>
            </a:r>
            <a:r>
              <a:rPr lang="zh-CN" altLang="en-US" dirty="0" smtClean="0"/>
              <a:t>）对于</a:t>
            </a:r>
            <a:r>
              <a:rPr lang="zh-CN" altLang="en-US" b="1" dirty="0" smtClean="0">
                <a:solidFill>
                  <a:srgbClr val="0000FF"/>
                </a:solidFill>
              </a:rPr>
              <a:t>渐变的细节</a:t>
            </a:r>
            <a:r>
              <a:rPr lang="zh-CN" altLang="en-US" dirty="0" smtClean="0"/>
              <a:t>，一般情况下很难检测，但</a:t>
            </a:r>
            <a:r>
              <a:rPr lang="zh-CN" altLang="en-US" b="1" dirty="0" smtClean="0">
                <a:solidFill>
                  <a:srgbClr val="0000FF"/>
                </a:solidFill>
              </a:rPr>
              <a:t>二阶微分</a:t>
            </a:r>
            <a:r>
              <a:rPr lang="zh-CN" altLang="en-US" dirty="0" smtClean="0"/>
              <a:t>的信息比一阶微分的信息</a:t>
            </a:r>
            <a:r>
              <a:rPr lang="zh-CN" altLang="en-US" b="1" dirty="0" smtClean="0">
                <a:solidFill>
                  <a:srgbClr val="0000FF"/>
                </a:solidFill>
              </a:rPr>
              <a:t>略多</a:t>
            </a:r>
            <a:r>
              <a:rPr lang="zh-CN" altLang="en-US" dirty="0" smtClean="0"/>
              <a:t>。 </a:t>
            </a:r>
          </a:p>
        </p:txBody>
      </p:sp>
      <p:pic>
        <p:nvPicPr>
          <p:cNvPr id="269325" name="Picture 13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924944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326" name="Oval 14"/>
          <p:cNvSpPr>
            <a:spLocks noChangeArrowheads="1"/>
          </p:cNvSpPr>
          <p:nvPr/>
        </p:nvSpPr>
        <p:spPr bwMode="auto">
          <a:xfrm>
            <a:off x="3937273" y="4106044"/>
            <a:ext cx="1143000" cy="10668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9328" name="Line 16"/>
          <p:cNvSpPr>
            <a:spLocks noChangeShapeType="1"/>
          </p:cNvSpPr>
          <p:nvPr/>
        </p:nvSpPr>
        <p:spPr bwMode="auto">
          <a:xfrm>
            <a:off x="3613423" y="4639444"/>
            <a:ext cx="457200" cy="0"/>
          </a:xfrm>
          <a:prstGeom prst="line">
            <a:avLst/>
          </a:prstGeom>
          <a:noFill/>
          <a:ln w="57150">
            <a:solidFill>
              <a:srgbClr val="FF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9329" name="Line 17"/>
          <p:cNvSpPr>
            <a:spLocks noChangeShapeType="1"/>
          </p:cNvSpPr>
          <p:nvPr/>
        </p:nvSpPr>
        <p:spPr bwMode="auto">
          <a:xfrm>
            <a:off x="4918348" y="4639444"/>
            <a:ext cx="381000" cy="0"/>
          </a:xfrm>
          <a:prstGeom prst="line">
            <a:avLst/>
          </a:prstGeom>
          <a:noFill/>
          <a:ln w="57150">
            <a:solidFill>
              <a:srgbClr val="FF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9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69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269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1000"/>
                                        <p:tgtEl>
                                          <p:spTgt spid="269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5" grpId="0" build="p" autoUpdateAnimBg="0"/>
      <p:bldP spid="269326" grpId="0" animBg="1"/>
      <p:bldP spid="269328" grpId="0" animBg="1"/>
      <p:bldP spid="2693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79437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080120"/>
            <a:ext cx="7623374" cy="594928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图像细节的基本特征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zh-CN" altLang="en-US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一阶微分算子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6.2.1 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具有方向性的一阶微分算子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6.2.2 Roberts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交叉微分算子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6.2.3 </a:t>
            </a:r>
            <a:r>
              <a:rPr lang="en-US" altLang="zh-CN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6.2.4 </a:t>
            </a:r>
            <a:r>
              <a:rPr lang="en-US" altLang="zh-CN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Priwitt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r>
              <a:rPr lang="en-US" altLang="zh-CN" sz="35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3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二阶微分算子</a:t>
            </a:r>
            <a:endParaRPr lang="en-US" altLang="zh-CN" sz="35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6.3.1 Laplacian</a:t>
            </a:r>
            <a:r>
              <a:rPr lang="zh-CN" alt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微分算子</a:t>
            </a:r>
            <a:endParaRPr lang="en-US" altLang="zh-CN" sz="2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6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.3.2 Wallis</a:t>
            </a:r>
            <a:r>
              <a:rPr lang="zh-CN" alt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微分算子在边缘检测中的应用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.5 Canny</a:t>
            </a:r>
            <a:r>
              <a:rPr lang="zh-CN" altLang="en-US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算子</a:t>
            </a:r>
            <a:endParaRPr lang="en-US" altLang="zh-CN" sz="3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LOG</a:t>
            </a:r>
            <a:r>
              <a:rPr lang="zh-CN" altLang="en-US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滤波方法</a:t>
            </a:r>
            <a:endParaRPr lang="en-US" altLang="zh-CN" sz="3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92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4" y="287338"/>
            <a:ext cx="7998147" cy="1449387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/>
              <a:t>二阶微分锐化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                       </a:t>
            </a:r>
            <a:r>
              <a:rPr lang="zh-CN" altLang="en-US" sz="3600" dirty="0" smtClean="0"/>
              <a:t>   </a:t>
            </a:r>
            <a:r>
              <a:rPr lang="en-US" altLang="zh-CN" sz="3600" dirty="0" smtClean="0"/>
              <a:t>——</a:t>
            </a:r>
            <a:r>
              <a:rPr lang="en-US" altLang="zh-CN" sz="3600" b="0" dirty="0"/>
              <a:t>Laplacian</a:t>
            </a:r>
            <a:r>
              <a:rPr lang="en-US" altLang="zh-CN" sz="3600" dirty="0"/>
              <a:t> </a:t>
            </a:r>
            <a:r>
              <a:rPr lang="zh-CN" altLang="en-US" sz="3600" b="0" dirty="0" smtClean="0"/>
              <a:t>算法推导</a:t>
            </a:r>
          </a:p>
        </p:txBody>
      </p:sp>
      <p:graphicFrame>
        <p:nvGraphicFramePr>
          <p:cNvPr id="171012" name="Object 4"/>
          <p:cNvGraphicFramePr>
            <a:graphicFrameLocks noChangeAspect="1"/>
          </p:cNvGraphicFramePr>
          <p:nvPr/>
        </p:nvGraphicFramePr>
        <p:xfrm>
          <a:off x="822325" y="1512888"/>
          <a:ext cx="293687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3" name="Equation" r:id="rId4" imgW="1143023" imgH="317520" progId="Equation.3">
                  <p:embed/>
                </p:oleObj>
              </mc:Choice>
              <mc:Fallback>
                <p:oleObj name="Equation" r:id="rId4" imgW="1143023" imgH="3175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1512888"/>
                        <a:ext cx="293687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3" name="Object 5"/>
          <p:cNvGraphicFramePr>
            <a:graphicFrameLocks noChangeAspect="1"/>
          </p:cNvGraphicFramePr>
          <p:nvPr/>
        </p:nvGraphicFramePr>
        <p:xfrm>
          <a:off x="755650" y="2492375"/>
          <a:ext cx="424815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4" name="Equation" r:id="rId6" imgW="1600268" imgH="285840" progId="Equation.3">
                  <p:embed/>
                </p:oleObj>
              </mc:Choice>
              <mc:Fallback>
                <p:oleObj name="Equation" r:id="rId6" imgW="1600268" imgH="2858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492375"/>
                        <a:ext cx="4248150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4" name="Object 6"/>
          <p:cNvGraphicFramePr>
            <a:graphicFrameLocks noChangeAspect="1"/>
          </p:cNvGraphicFramePr>
          <p:nvPr/>
        </p:nvGraphicFramePr>
        <p:xfrm>
          <a:off x="1476375" y="3357563"/>
          <a:ext cx="65595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5" name="Equation" r:id="rId8" imgW="2533667" imgH="76140" progId="Equation.3">
                  <p:embed/>
                </p:oleObj>
              </mc:Choice>
              <mc:Fallback>
                <p:oleObj name="Equation" r:id="rId8" imgW="2533667" imgH="761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357563"/>
                        <a:ext cx="65595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5" name="Object 7"/>
          <p:cNvGraphicFramePr>
            <a:graphicFrameLocks noChangeAspect="1"/>
          </p:cNvGraphicFramePr>
          <p:nvPr/>
        </p:nvGraphicFramePr>
        <p:xfrm>
          <a:off x="684213" y="3716338"/>
          <a:ext cx="4278312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6" name="Equation" r:id="rId10" imgW="1612874" imgH="317520" progId="Equation.3">
                  <p:embed/>
                </p:oleObj>
              </mc:Choice>
              <mc:Fallback>
                <p:oleObj name="Equation" r:id="rId10" imgW="1612874" imgH="3175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716338"/>
                        <a:ext cx="4278312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6" name="Object 8"/>
          <p:cNvGraphicFramePr>
            <a:graphicFrameLocks noChangeAspect="1"/>
          </p:cNvGraphicFramePr>
          <p:nvPr/>
        </p:nvGraphicFramePr>
        <p:xfrm>
          <a:off x="1403350" y="4581525"/>
          <a:ext cx="65595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7" name="Equation" r:id="rId12" imgW="2533667" imgH="76140" progId="Equation.3">
                  <p:embed/>
                </p:oleObj>
              </mc:Choice>
              <mc:Fallback>
                <p:oleObj name="Equation" r:id="rId12" imgW="2533667" imgH="761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581525"/>
                        <a:ext cx="65595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572057"/>
              </p:ext>
            </p:extLst>
          </p:nvPr>
        </p:nvGraphicFramePr>
        <p:xfrm>
          <a:off x="468313" y="5229225"/>
          <a:ext cx="82089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8" name="公式" r:id="rId14" imgW="3752867" imgH="95220" progId="Equation.3">
                  <p:embed/>
                </p:oleObj>
              </mc:Choice>
              <mc:Fallback>
                <p:oleObj name="公式" r:id="rId14" imgW="3752867" imgH="9522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229225"/>
                        <a:ext cx="8208962" cy="5635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 cmpd="dbl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79437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080120"/>
            <a:ext cx="7623374" cy="594928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b="1" dirty="0" smtClean="0">
                <a:solidFill>
                  <a:srgbClr val="0000FF"/>
                </a:solidFill>
                <a:latin typeface="+mn-ea"/>
              </a:rPr>
              <a:t>6.1 </a:t>
            </a:r>
            <a:r>
              <a:rPr lang="zh-CN" altLang="en-US" sz="3500" b="1" dirty="0" smtClean="0">
                <a:solidFill>
                  <a:srgbClr val="0000FF"/>
                </a:solidFill>
                <a:latin typeface="+mn-ea"/>
              </a:rPr>
              <a:t>图像细节的基本特征</a:t>
            </a:r>
            <a:endParaRPr lang="en-US" altLang="zh-CN" sz="3500" b="1" dirty="0" smtClean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一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6.2.1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具有方向性的一阶微分算子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6.2.2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Roberts</a:t>
            </a:r>
            <a:r>
              <a:rPr lang="zh-CN" alt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交叉微分算子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6.2.3 </a:t>
            </a:r>
            <a:r>
              <a:rPr lang="en-US" altLang="zh-CN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  6.2.4 </a:t>
            </a:r>
            <a:r>
              <a:rPr lang="en-US" altLang="zh-CN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Priwitt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6.3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二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6.3.1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.3.2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Wallis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微分算子在边缘检测中的应用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</a:t>
            </a:r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.5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算子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6.6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滤波方法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7337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4" y="287338"/>
            <a:ext cx="7782123" cy="1449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二阶微分锐化</a:t>
            </a:r>
            <a:br>
              <a:rPr lang="zh-CN" altLang="en-US" dirty="0" smtClean="0"/>
            </a:br>
            <a:r>
              <a:rPr lang="zh-CN" altLang="en-US" dirty="0" smtClean="0"/>
              <a:t>                            </a:t>
            </a:r>
            <a:r>
              <a:rPr lang="en-US" altLang="zh-CN" dirty="0" smtClean="0"/>
              <a:t>—— </a:t>
            </a:r>
            <a:r>
              <a:rPr lang="en-US" altLang="zh-CN" sz="3200" b="0" dirty="0" smtClean="0"/>
              <a:t>Laplacian </a:t>
            </a:r>
            <a:r>
              <a:rPr lang="zh-CN" altLang="en-US" sz="3200" b="0" dirty="0" smtClean="0"/>
              <a:t>算法 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1846263"/>
            <a:ext cx="7782122" cy="40227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由前面的推导，写成</a:t>
            </a:r>
            <a:r>
              <a:rPr lang="zh-CN" altLang="en-US" b="1" dirty="0" smtClean="0">
                <a:solidFill>
                  <a:srgbClr val="0000FF"/>
                </a:solidFill>
              </a:rPr>
              <a:t>模板</a:t>
            </a:r>
            <a:r>
              <a:rPr lang="zh-CN" altLang="en-US" dirty="0" smtClean="0"/>
              <a:t>系数形式形式即为</a:t>
            </a:r>
            <a:r>
              <a:rPr lang="en-US" altLang="zh-CN" dirty="0" smtClean="0"/>
              <a:t>Laplacian</a:t>
            </a:r>
            <a:r>
              <a:rPr lang="zh-CN" altLang="en-US" dirty="0" smtClean="0"/>
              <a:t>算子：</a:t>
            </a:r>
          </a:p>
        </p:txBody>
      </p:sp>
      <p:graphicFrame>
        <p:nvGraphicFramePr>
          <p:cNvPr id="1597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54550"/>
              </p:ext>
            </p:extLst>
          </p:nvPr>
        </p:nvGraphicFramePr>
        <p:xfrm>
          <a:off x="2987824" y="3068960"/>
          <a:ext cx="2669516" cy="1509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32" name="Equation" r:id="rId4" imgW="1123933" imgH="584280" progId="Equation.3">
                  <p:embed/>
                </p:oleObj>
              </mc:Choice>
              <mc:Fallback>
                <p:oleObj name="Equation" r:id="rId4" imgW="1123933" imgH="5842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3068960"/>
                        <a:ext cx="2669516" cy="15090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119744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err="1" smtClean="0"/>
              <a:t>Laplacian</a:t>
            </a:r>
            <a:r>
              <a:rPr lang="zh-CN" altLang="en-US" dirty="0" smtClean="0"/>
              <a:t>锐化效果图例</a:t>
            </a:r>
          </a:p>
        </p:txBody>
      </p:sp>
      <p:pic>
        <p:nvPicPr>
          <p:cNvPr id="220171" name="Picture 11" descr="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175" name="Picture 15" descr="jg04laplacian0"/>
          <p:cNvPicPr>
            <a:picLocks noChangeArrowheads="1"/>
          </p:cNvPicPr>
          <p:nvPr/>
        </p:nvPicPr>
        <p:blipFill>
          <a:blip r:embed="rId4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773238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0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39453"/>
            <a:ext cx="7854131" cy="144938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二阶微分锐化</a:t>
            </a:r>
            <a:br>
              <a:rPr lang="zh-CN" altLang="en-US" dirty="0" smtClean="0"/>
            </a:br>
            <a:r>
              <a:rPr lang="zh-CN" altLang="en-US" dirty="0" smtClean="0"/>
              <a:t>                         </a:t>
            </a:r>
            <a:r>
              <a:rPr lang="en-US" altLang="zh-CN" dirty="0" smtClean="0"/>
              <a:t>——</a:t>
            </a:r>
            <a:r>
              <a:rPr lang="en-US" altLang="zh-CN" sz="3200" b="0" dirty="0" smtClean="0"/>
              <a:t>Laplacian</a:t>
            </a:r>
            <a:r>
              <a:rPr lang="zh-CN" altLang="en-US" sz="3200" b="0" dirty="0" smtClean="0"/>
              <a:t>变形算法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2142579"/>
            <a:ext cx="7543800" cy="40227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为了</a:t>
            </a:r>
            <a:r>
              <a:rPr lang="zh-CN" altLang="en-US" b="1" dirty="0" smtClean="0">
                <a:solidFill>
                  <a:srgbClr val="0000FF"/>
                </a:solidFill>
              </a:rPr>
              <a:t>改善锐化效果</a:t>
            </a:r>
            <a:r>
              <a:rPr lang="zh-CN" altLang="en-US" dirty="0" smtClean="0"/>
              <a:t>，可以脱离微分的计算原理，在原有的算子基础上，对模板系数进行改变，获得</a:t>
            </a:r>
            <a:r>
              <a:rPr lang="en-US" altLang="zh-CN" dirty="0" smtClean="0"/>
              <a:t>Laplacian</a:t>
            </a:r>
            <a:r>
              <a:rPr lang="zh-CN" altLang="en-US" b="1" dirty="0" smtClean="0">
                <a:solidFill>
                  <a:srgbClr val="0000FF"/>
                </a:solidFill>
              </a:rPr>
              <a:t>变形算子</a:t>
            </a:r>
            <a:r>
              <a:rPr lang="zh-CN" altLang="en-US" dirty="0" smtClean="0"/>
              <a:t>如下所示。</a:t>
            </a:r>
            <a:r>
              <a:rPr lang="zh-CN" altLang="en-US" dirty="0" smtClean="0">
                <a:hlinkClick r:id="rId4" action="ppaction://hlinksldjump"/>
              </a:rPr>
              <a:t>  </a:t>
            </a:r>
            <a:endParaRPr lang="zh-CN" altLang="en-US" dirty="0" smtClean="0"/>
          </a:p>
        </p:txBody>
      </p:sp>
      <p:graphicFrame>
        <p:nvGraphicFramePr>
          <p:cNvPr id="1648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289107"/>
              </p:ext>
            </p:extLst>
          </p:nvPr>
        </p:nvGraphicFramePr>
        <p:xfrm>
          <a:off x="899592" y="4028950"/>
          <a:ext cx="243840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2" name="Equation" r:id="rId5" imgW="1149326" imgH="584280" progId="Equation.3">
                  <p:embed/>
                </p:oleObj>
              </mc:Choice>
              <mc:Fallback>
                <p:oleObj name="Equation" r:id="rId5" imgW="1149326" imgH="584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028950"/>
                        <a:ext cx="2438400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10277"/>
              </p:ext>
            </p:extLst>
          </p:nvPr>
        </p:nvGraphicFramePr>
        <p:xfrm>
          <a:off x="3420542" y="3957513"/>
          <a:ext cx="243840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3" name="Equation" r:id="rId7" imgW="1225503" imgH="584280" progId="Equation.3">
                  <p:embed/>
                </p:oleObj>
              </mc:Choice>
              <mc:Fallback>
                <p:oleObj name="Equation" r:id="rId7" imgW="1225503" imgH="5842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0542" y="3957513"/>
                        <a:ext cx="2438400" cy="135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782427"/>
              </p:ext>
            </p:extLst>
          </p:nvPr>
        </p:nvGraphicFramePr>
        <p:xfrm>
          <a:off x="6012930" y="3886075"/>
          <a:ext cx="243840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4" name="Equation" r:id="rId9" imgW="1149326" imgH="584280" progId="Equation.3">
                  <p:embed/>
                </p:oleObj>
              </mc:Choice>
              <mc:Fallback>
                <p:oleObj name="Equation" r:id="rId9" imgW="1149326" imgH="5842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930" y="3886075"/>
                        <a:ext cx="2438400" cy="135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900" dirty="0" smtClean="0"/>
              <a:t>二阶微分锐化</a:t>
            </a:r>
            <a:br>
              <a:rPr lang="zh-CN" altLang="en-US" sz="4900" dirty="0" smtClean="0"/>
            </a:br>
            <a:r>
              <a:rPr lang="zh-CN" altLang="en-US" dirty="0" smtClean="0"/>
              <a:t>                  </a:t>
            </a:r>
            <a:r>
              <a:rPr lang="en-US" altLang="zh-CN" dirty="0" smtClean="0"/>
              <a:t>—— </a:t>
            </a:r>
            <a:r>
              <a:rPr lang="en-US" altLang="zh-CN" sz="3600" b="0" dirty="0" err="1" smtClean="0"/>
              <a:t>Laplacian</a:t>
            </a:r>
            <a:r>
              <a:rPr lang="zh-CN" altLang="en-US" sz="3600" b="0" dirty="0" smtClean="0"/>
              <a:t>锐化边缘提取</a:t>
            </a:r>
          </a:p>
        </p:txBody>
      </p:sp>
      <p:sp>
        <p:nvSpPr>
          <p:cNvPr id="233475" name="Rectangle 1027"/>
          <p:cNvSpPr>
            <a:spLocks noGrp="1" noChangeArrowheads="1"/>
          </p:cNvSpPr>
          <p:nvPr>
            <p:ph idx="1"/>
          </p:nvPr>
        </p:nvSpPr>
        <p:spPr>
          <a:xfrm>
            <a:off x="539552" y="1846263"/>
            <a:ext cx="8136904" cy="4022725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经过</a:t>
            </a:r>
            <a:r>
              <a:rPr lang="en-US" altLang="zh-CN" dirty="0" err="1" smtClean="0"/>
              <a:t>Laplacian</a:t>
            </a:r>
            <a:r>
              <a:rPr lang="zh-CN" altLang="en-US" dirty="0" smtClean="0"/>
              <a:t>锐化后，我们来分析几种变形算子的边缘提取效果。</a:t>
            </a:r>
          </a:p>
          <a:p>
            <a:pPr eaLnBrk="1" hangingPunct="1">
              <a:defRPr/>
            </a:pPr>
            <a:r>
              <a:rPr lang="en-US" altLang="zh-CN" i="1" dirty="0" smtClean="0"/>
              <a:t>H1,H2</a:t>
            </a:r>
            <a:r>
              <a:rPr lang="zh-CN" altLang="en-US" dirty="0" smtClean="0"/>
              <a:t>的效果</a:t>
            </a:r>
            <a:r>
              <a:rPr lang="zh-CN" altLang="en-US" b="1" dirty="0" smtClean="0">
                <a:solidFill>
                  <a:srgbClr val="0000FF"/>
                </a:solidFill>
              </a:rPr>
              <a:t>基本相同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H</a:t>
            </a:r>
            <a:r>
              <a:rPr lang="en-US" altLang="zh-CN" dirty="0" smtClean="0"/>
              <a:t>3</a:t>
            </a:r>
            <a:r>
              <a:rPr lang="zh-CN" altLang="en-US" dirty="0" smtClean="0"/>
              <a:t>的</a:t>
            </a:r>
            <a:r>
              <a:rPr lang="zh-CN" altLang="en-US" b="1" dirty="0" smtClean="0">
                <a:solidFill>
                  <a:srgbClr val="0000FF"/>
                </a:solidFill>
              </a:rPr>
              <a:t>效果</a:t>
            </a:r>
            <a:r>
              <a:rPr lang="zh-CN" altLang="en-US" dirty="0" smtClean="0"/>
              <a:t>最</a:t>
            </a:r>
            <a:r>
              <a:rPr lang="zh-CN" altLang="en-US" b="1" dirty="0" smtClean="0">
                <a:solidFill>
                  <a:srgbClr val="0000FF"/>
                </a:solidFill>
              </a:rPr>
              <a:t>不好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H4</a:t>
            </a:r>
            <a:r>
              <a:rPr lang="zh-CN" altLang="en-US" dirty="0" smtClean="0"/>
              <a:t>最</a:t>
            </a:r>
            <a:r>
              <a:rPr lang="zh-CN" altLang="en-US" b="1" dirty="0" smtClean="0">
                <a:solidFill>
                  <a:srgbClr val="0000FF"/>
                </a:solidFill>
              </a:rPr>
              <a:t>接近原图</a:t>
            </a:r>
            <a:r>
              <a:rPr lang="zh-CN" altLang="en-US" dirty="0" smtClean="0"/>
              <a:t>。</a:t>
            </a:r>
          </a:p>
        </p:txBody>
      </p:sp>
      <p:graphicFrame>
        <p:nvGraphicFramePr>
          <p:cNvPr id="233476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336130"/>
              </p:ext>
            </p:extLst>
          </p:nvPr>
        </p:nvGraphicFramePr>
        <p:xfrm>
          <a:off x="2334394" y="4149080"/>
          <a:ext cx="1944687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6" name="Equation" r:id="rId4" imgW="1149326" imgH="584280" progId="Equation.3">
                  <p:embed/>
                </p:oleObj>
              </mc:Choice>
              <mc:Fallback>
                <p:oleObj name="Equation" r:id="rId4" imgW="1149326" imgH="584280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4394" y="4149080"/>
                        <a:ext cx="1944687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7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291569"/>
              </p:ext>
            </p:extLst>
          </p:nvPr>
        </p:nvGraphicFramePr>
        <p:xfrm>
          <a:off x="4566419" y="4149080"/>
          <a:ext cx="1943100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7" name="Equation" r:id="rId6" imgW="1225503" imgH="584280" progId="Equation.3">
                  <p:embed/>
                </p:oleObj>
              </mc:Choice>
              <mc:Fallback>
                <p:oleObj name="Equation" r:id="rId6" imgW="1225503" imgH="58428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6419" y="4149080"/>
                        <a:ext cx="1943100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8" name="Object 10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492768"/>
              </p:ext>
            </p:extLst>
          </p:nvPr>
        </p:nvGraphicFramePr>
        <p:xfrm>
          <a:off x="6725419" y="4149080"/>
          <a:ext cx="1951037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8" name="Equation" r:id="rId8" imgW="1149326" imgH="584280" progId="Equation.3">
                  <p:embed/>
                </p:oleObj>
              </mc:Choice>
              <mc:Fallback>
                <p:oleObj name="Equation" r:id="rId8" imgW="1149326" imgH="584280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5419" y="4149080"/>
                        <a:ext cx="1951037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81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80700"/>
              </p:ext>
            </p:extLst>
          </p:nvPr>
        </p:nvGraphicFramePr>
        <p:xfrm>
          <a:off x="316681" y="4149080"/>
          <a:ext cx="1911350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9" name="Equation" r:id="rId10" imgW="1123933" imgH="584280" progId="Equation.3">
                  <p:embed/>
                </p:oleObj>
              </mc:Choice>
              <mc:Fallback>
                <p:oleObj name="Equation" r:id="rId10" imgW="1123933" imgH="584280" progId="Equation.3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681" y="4149080"/>
                        <a:ext cx="1911350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5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369888"/>
            <a:ext cx="7543800" cy="5937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err="1" smtClean="0"/>
              <a:t>Laplacian</a:t>
            </a:r>
            <a:r>
              <a:rPr lang="zh-CN" altLang="en-US" dirty="0" smtClean="0"/>
              <a:t>变形算子锐化效果</a:t>
            </a:r>
          </a:p>
        </p:txBody>
      </p:sp>
      <p:pic>
        <p:nvPicPr>
          <p:cNvPr id="222222" name="Picture 14" descr="jg04laplacian0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70" y="1143000"/>
            <a:ext cx="3598863" cy="2698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223" name="Text Box 15"/>
          <p:cNvSpPr txBox="1">
            <a:spLocks noChangeArrowheads="1"/>
          </p:cNvSpPr>
          <p:nvPr/>
        </p:nvSpPr>
        <p:spPr bwMode="auto">
          <a:xfrm>
            <a:off x="322958" y="2286000"/>
            <a:ext cx="60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2226" name="Picture 18" descr="jg04laplacian0h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70" y="1152525"/>
            <a:ext cx="3598863" cy="2698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227" name="Text Box 19"/>
          <p:cNvSpPr txBox="1">
            <a:spLocks noChangeArrowheads="1"/>
          </p:cNvSpPr>
          <p:nvPr/>
        </p:nvSpPr>
        <p:spPr bwMode="auto">
          <a:xfrm>
            <a:off x="4428233" y="2362200"/>
            <a:ext cx="668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2229" name="Picture 21" descr="jg04laplacian0h3">
            <a:hlinkClick r:id="rId7" action="ppaction://hlinksldjump"/>
          </p:cNvPr>
          <p:cNvPicPr>
            <a:picLocks noChangeArrowheads="1"/>
          </p:cNvPicPr>
          <p:nvPr/>
        </p:nvPicPr>
        <p:blipFill>
          <a:blip r:embed="rId8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70" y="3962400"/>
            <a:ext cx="3598863" cy="2698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230" name="Text Box 22"/>
          <p:cNvSpPr txBox="1">
            <a:spLocks noChangeArrowheads="1"/>
          </p:cNvSpPr>
          <p:nvPr/>
        </p:nvSpPr>
        <p:spPr bwMode="auto">
          <a:xfrm>
            <a:off x="251520" y="4953000"/>
            <a:ext cx="60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2231" name="Picture 23" descr="jg04laplacian0h4">
            <a:hlinkClick r:id="rId9" action="ppaction://hlinksldjump"/>
          </p:cNvPr>
          <p:cNvPicPr>
            <a:picLocks noChangeArrowheads="1"/>
          </p:cNvPicPr>
          <p:nvPr/>
        </p:nvPicPr>
        <p:blipFill>
          <a:blip r:embed="rId10">
            <a:lum contras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70" y="3971925"/>
            <a:ext cx="3598863" cy="2698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232" name="Text Box 24"/>
          <p:cNvSpPr txBox="1">
            <a:spLocks noChangeArrowheads="1"/>
          </p:cNvSpPr>
          <p:nvPr/>
        </p:nvSpPr>
        <p:spPr bwMode="auto">
          <a:xfrm>
            <a:off x="4428233" y="5105400"/>
            <a:ext cx="668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2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2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2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23" grpId="0" autoUpdateAnimBg="0"/>
      <p:bldP spid="222227" grpId="0" autoUpdateAnimBg="0"/>
      <p:bldP spid="222230" grpId="0" autoUpdateAnimBg="0"/>
      <p:bldP spid="222232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0" descr="jg04laplacian0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72710"/>
            <a:ext cx="7731398" cy="579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67732" y="36850"/>
            <a:ext cx="7543800" cy="9087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smtClean="0"/>
              <a:t>H1</a:t>
            </a:r>
            <a:endParaRPr lang="zh-CN" altLang="en-US" b="0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10" descr="jg04laplacian0h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7511656" cy="563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67732" y="36850"/>
            <a:ext cx="7543800" cy="9087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H2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10" descr="jg04laplacian0h3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648848" cy="573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27584" y="0"/>
            <a:ext cx="7543800" cy="9087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H3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10" descr="jg04laplacian0h4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lum contras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31373"/>
            <a:ext cx="7560840" cy="567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0"/>
            <a:ext cx="7543800" cy="9087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H4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90941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err="1" smtClean="0"/>
              <a:t>Laplacian</a:t>
            </a:r>
            <a:r>
              <a:rPr lang="zh-CN" altLang="en-US" dirty="0" smtClean="0"/>
              <a:t>算子边缘提取效果</a:t>
            </a:r>
          </a:p>
        </p:txBody>
      </p:sp>
      <p:pic>
        <p:nvPicPr>
          <p:cNvPr id="234500" name="Picture 4" descr="001_laplacian_h1_2">
            <a:hlinkClick r:id="rId3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9800" y="1808163"/>
            <a:ext cx="2911475" cy="2184400"/>
          </a:xfrm>
        </p:spPr>
      </p:pic>
      <p:pic>
        <p:nvPicPr>
          <p:cNvPr id="234502" name="Picture 6" descr="001_laplacian_h2_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773238"/>
            <a:ext cx="2879725" cy="215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504" name="Picture 8" descr="001_laplacian_h3_2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292600"/>
            <a:ext cx="2879725" cy="215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506" name="Picture 10" descr="001_laplacian_h4_2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292600"/>
            <a:ext cx="2879725" cy="215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34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3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b="1" dirty="0" smtClean="0"/>
              <a:t>图像细节的灰度变化特性</a:t>
            </a:r>
          </a:p>
        </p:txBody>
      </p:sp>
      <p:grpSp>
        <p:nvGrpSpPr>
          <p:cNvPr id="25603" name="Group 29"/>
          <p:cNvGrpSpPr>
            <a:grpSpLocks/>
          </p:cNvGrpSpPr>
          <p:nvPr/>
        </p:nvGrpSpPr>
        <p:grpSpPr bwMode="auto">
          <a:xfrm>
            <a:off x="2109788" y="1700213"/>
            <a:ext cx="5688012" cy="792162"/>
            <a:chOff x="1292" y="1071"/>
            <a:chExt cx="2904" cy="453"/>
          </a:xfrm>
        </p:grpSpPr>
        <p:pic>
          <p:nvPicPr>
            <p:cNvPr id="25618" name="Picture 12" descr="图6-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3" y="1071"/>
              <a:ext cx="2353" cy="45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19" name="Line 13"/>
            <p:cNvSpPr>
              <a:spLocks noChangeAspect="1" noChangeShapeType="1"/>
            </p:cNvSpPr>
            <p:nvPr/>
          </p:nvSpPr>
          <p:spPr bwMode="auto">
            <a:xfrm>
              <a:off x="1292" y="1286"/>
              <a:ext cx="2904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06" name="Text Box 14"/>
          <p:cNvSpPr txBox="1">
            <a:spLocks noChangeArrowheads="1"/>
          </p:cNvSpPr>
          <p:nvPr/>
        </p:nvSpPr>
        <p:spPr bwMode="auto">
          <a:xfrm>
            <a:off x="7294563" y="2046288"/>
            <a:ext cx="838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sz="1600" b="1" dirty="0" smtClean="0">
                <a:latin typeface="+mn-ea"/>
                <a:ea typeface="+mn-ea"/>
              </a:rPr>
              <a:t>扫描线</a:t>
            </a:r>
          </a:p>
        </p:txBody>
      </p:sp>
      <p:grpSp>
        <p:nvGrpSpPr>
          <p:cNvPr id="25605" name="Group 31"/>
          <p:cNvGrpSpPr>
            <a:grpSpLocks/>
          </p:cNvGrpSpPr>
          <p:nvPr/>
        </p:nvGrpSpPr>
        <p:grpSpPr bwMode="auto">
          <a:xfrm>
            <a:off x="1401763" y="2414588"/>
            <a:ext cx="6842125" cy="4070350"/>
            <a:chOff x="620" y="1521"/>
            <a:chExt cx="4310" cy="2564"/>
          </a:xfrm>
        </p:grpSpPr>
        <p:pic>
          <p:nvPicPr>
            <p:cNvPr id="2" name="Picture 16" descr="图6-1b"/>
            <p:cNvPicPr>
              <a:picLocks noChangeArrowheads="1"/>
            </p:cNvPicPr>
            <p:nvPr/>
          </p:nvPicPr>
          <p:blipFill>
            <a:blip r:embed="rId4">
              <a:lum contrast="34000"/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" y="1521"/>
              <a:ext cx="4310" cy="2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07" name="Line 17"/>
            <p:cNvSpPr>
              <a:spLocks noChangeShapeType="1"/>
            </p:cNvSpPr>
            <p:nvPr/>
          </p:nvSpPr>
          <p:spPr bwMode="auto">
            <a:xfrm flipH="1">
              <a:off x="1577" y="2623"/>
              <a:ext cx="90" cy="13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8" name="Text Box 18"/>
            <p:cNvSpPr txBox="1">
              <a:spLocks noChangeArrowheads="1"/>
            </p:cNvSpPr>
            <p:nvPr/>
          </p:nvSpPr>
          <p:spPr bwMode="auto">
            <a:xfrm>
              <a:off x="1525" y="2421"/>
              <a:ext cx="590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400">
                  <a:latin typeface="Times New Roman" panose="02020603050405020304" pitchFamily="18" charset="0"/>
                  <a:ea typeface="黑体" panose="02010609060101010101" pitchFamily="49" charset="-122"/>
                </a:rPr>
                <a:t>灰度渐变</a:t>
              </a:r>
            </a:p>
          </p:txBody>
        </p:sp>
        <p:sp>
          <p:nvSpPr>
            <p:cNvPr id="25609" name="Line 19"/>
            <p:cNvSpPr>
              <a:spLocks noChangeShapeType="1"/>
            </p:cNvSpPr>
            <p:nvPr/>
          </p:nvSpPr>
          <p:spPr bwMode="auto">
            <a:xfrm flipH="1">
              <a:off x="2191" y="3423"/>
              <a:ext cx="89" cy="13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0" name="Text Box 20"/>
            <p:cNvSpPr txBox="1">
              <a:spLocks noChangeArrowheads="1"/>
            </p:cNvSpPr>
            <p:nvPr/>
          </p:nvSpPr>
          <p:spPr bwMode="auto">
            <a:xfrm>
              <a:off x="2042" y="3218"/>
              <a:ext cx="528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400">
                  <a:latin typeface="Times New Roman" panose="02020603050405020304" pitchFamily="18" charset="0"/>
                  <a:ea typeface="黑体" panose="02010609060101010101" pitchFamily="49" charset="-122"/>
                </a:rPr>
                <a:t>孤立点</a:t>
              </a:r>
            </a:p>
          </p:txBody>
        </p:sp>
        <p:sp>
          <p:nvSpPr>
            <p:cNvPr id="25611" name="Line 21"/>
            <p:cNvSpPr>
              <a:spLocks noChangeShapeType="1"/>
            </p:cNvSpPr>
            <p:nvPr/>
          </p:nvSpPr>
          <p:spPr bwMode="auto">
            <a:xfrm flipH="1">
              <a:off x="2653" y="2976"/>
              <a:ext cx="48" cy="18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2" name="Text Box 22"/>
            <p:cNvSpPr txBox="1">
              <a:spLocks noChangeArrowheads="1"/>
            </p:cNvSpPr>
            <p:nvPr/>
          </p:nvSpPr>
          <p:spPr bwMode="auto">
            <a:xfrm>
              <a:off x="2562" y="2795"/>
              <a:ext cx="426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400">
                  <a:latin typeface="Times New Roman" panose="02020603050405020304" pitchFamily="18" charset="0"/>
                  <a:ea typeface="黑体" panose="02010609060101010101" pitchFamily="49" charset="-122"/>
                </a:rPr>
                <a:t>细线</a:t>
              </a:r>
            </a:p>
          </p:txBody>
        </p:sp>
        <p:sp>
          <p:nvSpPr>
            <p:cNvPr id="25613" name="Line 23"/>
            <p:cNvSpPr>
              <a:spLocks noChangeShapeType="1"/>
            </p:cNvSpPr>
            <p:nvPr/>
          </p:nvSpPr>
          <p:spPr bwMode="auto">
            <a:xfrm flipH="1">
              <a:off x="3243" y="2205"/>
              <a:ext cx="179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4" name="Text Box 24"/>
            <p:cNvSpPr txBox="1">
              <a:spLocks noChangeArrowheads="1"/>
            </p:cNvSpPr>
            <p:nvPr/>
          </p:nvSpPr>
          <p:spPr bwMode="auto">
            <a:xfrm>
              <a:off x="3424" y="2069"/>
              <a:ext cx="695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400">
                  <a:latin typeface="Times New Roman" panose="02020603050405020304" pitchFamily="18" charset="0"/>
                  <a:ea typeface="黑体" panose="02010609060101010101" pitchFamily="49" charset="-122"/>
                </a:rPr>
                <a:t>灰度跃变</a:t>
              </a:r>
            </a:p>
          </p:txBody>
        </p:sp>
        <p:sp>
          <p:nvSpPr>
            <p:cNvPr id="25617" name="Text Box 25"/>
            <p:cNvSpPr txBox="1">
              <a:spLocks noChangeArrowheads="1"/>
            </p:cNvSpPr>
            <p:nvPr/>
          </p:nvSpPr>
          <p:spPr bwMode="auto">
            <a:xfrm>
              <a:off x="1316" y="3819"/>
              <a:ext cx="3176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3200" dirty="0" smtClean="0">
                  <a:latin typeface="+mn-ea"/>
                  <a:ea typeface="+mn-ea"/>
                </a:rPr>
                <a:t>图像细节的灰度分布特性</a:t>
              </a:r>
            </a:p>
          </p:txBody>
        </p:sp>
        <p:sp>
          <p:nvSpPr>
            <p:cNvPr id="25616" name="Text Box 26"/>
            <p:cNvSpPr txBox="1">
              <a:spLocks noChangeArrowheads="1"/>
            </p:cNvSpPr>
            <p:nvPr/>
          </p:nvSpPr>
          <p:spPr bwMode="auto">
            <a:xfrm>
              <a:off x="2699" y="3158"/>
              <a:ext cx="530" cy="1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400">
                  <a:latin typeface="Times New Roman" panose="02020603050405020304" pitchFamily="18" charset="0"/>
                  <a:ea typeface="黑体" panose="02010609060101010101" pitchFamily="49" charset="-122"/>
                </a:rPr>
                <a:t>平坦段</a:t>
              </a:r>
            </a:p>
          </p:txBody>
        </p:sp>
        <p:sp>
          <p:nvSpPr>
            <p:cNvPr id="3" name="Line 27"/>
            <p:cNvSpPr>
              <a:spLocks noChangeShapeType="1"/>
            </p:cNvSpPr>
            <p:nvPr/>
          </p:nvSpPr>
          <p:spPr bwMode="auto">
            <a:xfrm flipH="1">
              <a:off x="2880" y="3385"/>
              <a:ext cx="48" cy="229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7075" y="166679"/>
            <a:ext cx="7543800" cy="83740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smtClean="0"/>
              <a:t>H1</a:t>
            </a:r>
            <a:endParaRPr lang="zh-CN" altLang="en-US" b="0" dirty="0"/>
          </a:p>
        </p:txBody>
      </p:sp>
      <p:pic>
        <p:nvPicPr>
          <p:cNvPr id="128003" name="Picture 3" descr="001_laplacian_h1_2">
            <a:hlinkClick r:id="rId3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600" y="1028095"/>
            <a:ext cx="7274750" cy="5457140"/>
          </a:xfr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4" descr="001_laplacian_h2_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" y="882029"/>
            <a:ext cx="7673677" cy="5753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899592" y="188640"/>
            <a:ext cx="7543800" cy="69338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smtClean="0"/>
              <a:t>H2</a:t>
            </a:r>
            <a:endParaRPr lang="zh-CN" altLang="en-US" b="0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5" descr="001_laplacian_h3_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7776418" cy="583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971600" y="257889"/>
            <a:ext cx="7543800" cy="650831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smtClean="0"/>
              <a:t>H3</a:t>
            </a:r>
            <a:endParaRPr lang="zh-CN" altLang="en-US" b="0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6" descr="001_laplacian_h4_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30" y="980728"/>
            <a:ext cx="7560394" cy="56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-27384"/>
            <a:ext cx="7543800" cy="90941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smtClean="0"/>
              <a:t>H4</a:t>
            </a:r>
            <a:endParaRPr lang="zh-CN" altLang="en-US" b="0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8037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908720"/>
            <a:ext cx="7623374" cy="594928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图像细节的基本特征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一阶微分算子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具有方向性的一阶微分算子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6.2.2 Roberts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交叉微分算子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6.2.3 </a:t>
            </a:r>
            <a:r>
              <a:rPr lang="en-US" altLang="zh-CN" sz="2600" dirty="0" err="1">
                <a:solidFill>
                  <a:schemeClr val="tx1"/>
                </a:solidFill>
                <a:latin typeface="+mn-ea"/>
              </a:rPr>
              <a:t>Sobel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6.2.4 </a:t>
            </a:r>
            <a:r>
              <a:rPr lang="en-US" altLang="zh-CN" sz="2600" dirty="0" err="1">
                <a:solidFill>
                  <a:schemeClr val="tx1"/>
                </a:solidFill>
                <a:latin typeface="+mn-ea"/>
              </a:rPr>
              <a:t>Priwitt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6.3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二阶微分算子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6.3.1 Laplacian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6</a:t>
            </a:r>
            <a:r>
              <a:rPr lang="en-US" altLang="zh-CN" sz="2600" b="1" dirty="0" smtClean="0">
                <a:solidFill>
                  <a:srgbClr val="0000FF"/>
                </a:solidFill>
                <a:latin typeface="+mn-ea"/>
              </a:rPr>
              <a:t>.3.2 </a:t>
            </a:r>
            <a:r>
              <a:rPr lang="en-US" altLang="zh-CN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Wallis</a:t>
            </a:r>
            <a:r>
              <a:rPr lang="zh-CN" altLang="en-US" sz="2600" b="1" dirty="0" smtClean="0">
                <a:solidFill>
                  <a:srgbClr val="0000FF"/>
                </a:solidFill>
                <a:latin typeface="+mn-ea"/>
              </a:rPr>
              <a:t>微分算子</a:t>
            </a:r>
            <a:endParaRPr lang="en-US" altLang="zh-CN" sz="2600" b="1" dirty="0" smtClean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微分算子在边缘检测中的应用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</a:t>
            </a:r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.5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算子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6.6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滤波方法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7995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581542"/>
            <a:ext cx="77724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/>
              <a:t>二阶微分锐化</a:t>
            </a:r>
            <a:br>
              <a:rPr lang="zh-CN" altLang="en-US" sz="4900" b="1" dirty="0" smtClean="0"/>
            </a:br>
            <a:r>
              <a:rPr lang="zh-CN" altLang="en-US" dirty="0" smtClean="0"/>
              <a:t>                         </a:t>
            </a:r>
            <a:r>
              <a:rPr lang="en-US" altLang="zh-CN" dirty="0" smtClean="0"/>
              <a:t>——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Wallis</a:t>
            </a:r>
            <a:r>
              <a:rPr lang="zh-CN" altLang="en-US" sz="3600" dirty="0" smtClean="0"/>
              <a:t>算法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916832"/>
            <a:ext cx="8291264" cy="421409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考虑到</a:t>
            </a:r>
            <a:r>
              <a:rPr lang="zh-CN" altLang="en-US" b="1" dirty="0" smtClean="0">
                <a:solidFill>
                  <a:srgbClr val="0000FF"/>
                </a:solidFill>
              </a:rPr>
              <a:t>人的视觉特性</a:t>
            </a:r>
            <a:r>
              <a:rPr lang="zh-CN" altLang="en-US" dirty="0" smtClean="0"/>
              <a:t>中包含一个</a:t>
            </a:r>
            <a:r>
              <a:rPr lang="zh-CN" altLang="en-US" b="1" dirty="0" smtClean="0">
                <a:solidFill>
                  <a:srgbClr val="0000FF"/>
                </a:solidFill>
              </a:rPr>
              <a:t>对数环节</a:t>
            </a:r>
            <a:r>
              <a:rPr lang="zh-CN" altLang="en-US" dirty="0" smtClean="0"/>
              <a:t>，因此在锐化时，加入对数处理的方法来改进。</a:t>
            </a:r>
          </a:p>
        </p:txBody>
      </p:sp>
      <p:graphicFrame>
        <p:nvGraphicFramePr>
          <p:cNvPr id="165895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43348503"/>
              </p:ext>
            </p:extLst>
          </p:nvPr>
        </p:nvGraphicFramePr>
        <p:xfrm>
          <a:off x="395536" y="3111713"/>
          <a:ext cx="8363272" cy="97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30" name="Equation" r:id="rId4" imgW="3733777" imgH="323820" progId="Equation.3">
                  <p:embed/>
                </p:oleObj>
              </mc:Choice>
              <mc:Fallback>
                <p:oleObj name="Equation" r:id="rId4" imgW="3733777" imgH="32382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111713"/>
                        <a:ext cx="8363272" cy="9761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0" name="Object 12"/>
          <p:cNvGraphicFramePr>
            <a:graphicFrameLocks noChangeAspect="1"/>
          </p:cNvGraphicFramePr>
          <p:nvPr/>
        </p:nvGraphicFramePr>
        <p:xfrm>
          <a:off x="1331913" y="4581525"/>
          <a:ext cx="2286000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31" name="Equation" r:id="rId6" imgW="1123933" imgH="584280" progId="Equation.3">
                  <p:embed/>
                </p:oleObj>
              </mc:Choice>
              <mc:Fallback>
                <p:oleObj name="Equation" r:id="rId6" imgW="1123933" imgH="5842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581525"/>
                        <a:ext cx="2286000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1" name="Object 13"/>
          <p:cNvGraphicFramePr>
            <a:graphicFrameLocks noChangeAspect="1"/>
          </p:cNvGraphicFramePr>
          <p:nvPr/>
        </p:nvGraphicFramePr>
        <p:xfrm>
          <a:off x="4643438" y="4581525"/>
          <a:ext cx="2379662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32" name="公式" r:id="rId8" imgW="1181021" imgH="584280" progId="Equation.3">
                  <p:embed/>
                </p:oleObj>
              </mc:Choice>
              <mc:Fallback>
                <p:oleObj name="公式" r:id="rId8" imgW="1181021" imgH="5842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581525"/>
                        <a:ext cx="2379662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02" name="AutoShape 14"/>
          <p:cNvSpPr>
            <a:spLocks noChangeArrowheads="1"/>
          </p:cNvSpPr>
          <p:nvPr/>
        </p:nvSpPr>
        <p:spPr bwMode="auto">
          <a:xfrm>
            <a:off x="3995738" y="4941888"/>
            <a:ext cx="398462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65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6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build="p" autoUpdateAnimBg="0"/>
      <p:bldP spid="16590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14400" y="548680"/>
            <a:ext cx="77724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/>
              <a:t>二阶微分锐化</a:t>
            </a:r>
            <a:br>
              <a:rPr lang="zh-CN" altLang="en-US" sz="4900" b="1" dirty="0" smtClean="0"/>
            </a:br>
            <a:r>
              <a:rPr lang="zh-CN" altLang="en-US" dirty="0" smtClean="0"/>
              <a:t>          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——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Wallis</a:t>
            </a:r>
            <a:r>
              <a:rPr lang="zh-CN" altLang="en-US" sz="3600" dirty="0" smtClean="0"/>
              <a:t>算法</a:t>
            </a:r>
          </a:p>
        </p:txBody>
      </p:sp>
      <p:sp>
        <p:nvSpPr>
          <p:cNvPr id="23142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39552" y="1871067"/>
            <a:ext cx="8147248" cy="45307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在前面的算法公式中注意以下几点：</a:t>
            </a:r>
          </a:p>
          <a:p>
            <a:pPr eaLnBrk="1" hangingPunct="1"/>
            <a:r>
              <a:rPr lang="en-US" altLang="zh-CN" dirty="0" smtClean="0"/>
              <a:t>1</a:t>
            </a:r>
            <a:r>
              <a:rPr lang="zh-CN" altLang="en-US" dirty="0" smtClean="0"/>
              <a:t>）为了防止对</a:t>
            </a:r>
            <a:r>
              <a:rPr lang="en-US" altLang="zh-CN" dirty="0" smtClean="0"/>
              <a:t>0</a:t>
            </a:r>
            <a:r>
              <a:rPr lang="zh-CN" altLang="en-US" dirty="0" smtClean="0"/>
              <a:t>取对数，计算时</a:t>
            </a:r>
            <a:r>
              <a:rPr lang="zh-CN" altLang="en-US" b="1" dirty="0" smtClean="0">
                <a:solidFill>
                  <a:srgbClr val="0000FF"/>
                </a:solidFill>
              </a:rPr>
              <a:t>实际上是用</a:t>
            </a:r>
            <a:r>
              <a:rPr lang="en-US" altLang="zh-CN" i="1" dirty="0" smtClean="0"/>
              <a:t>log(f(</a:t>
            </a:r>
            <a:r>
              <a:rPr lang="en-US" altLang="zh-CN" i="1" dirty="0" err="1" smtClean="0"/>
              <a:t>i,j</a:t>
            </a:r>
            <a:r>
              <a:rPr lang="en-US" altLang="zh-CN" i="1" dirty="0" smtClean="0"/>
              <a:t>)</a:t>
            </a:r>
            <a:r>
              <a:rPr lang="en-US" altLang="zh-CN" dirty="0" smtClean="0"/>
              <a:t>+1);</a:t>
            </a:r>
          </a:p>
          <a:p>
            <a:pPr eaLnBrk="1" hangingPunct="1"/>
            <a:r>
              <a:rPr lang="en-US" altLang="zh-CN" dirty="0" smtClean="0"/>
              <a:t>2</a:t>
            </a:r>
            <a:r>
              <a:rPr lang="zh-CN" altLang="en-US" dirty="0" smtClean="0"/>
              <a:t>）因为对数值很小</a:t>
            </a:r>
            <a:r>
              <a:rPr lang="en-US" altLang="zh-CN" i="1" dirty="0" smtClean="0"/>
              <a:t>log</a:t>
            </a:r>
            <a:r>
              <a:rPr lang="en-US" altLang="zh-CN" dirty="0" smtClean="0"/>
              <a:t>(256)=5.45,</a:t>
            </a:r>
            <a:r>
              <a:rPr lang="zh-CN" altLang="en-US" dirty="0" smtClean="0"/>
              <a:t>所以计算</a:t>
            </a:r>
          </a:p>
          <a:p>
            <a:pPr eaLnBrk="1" hangingPunct="1"/>
            <a:r>
              <a:rPr lang="zh-CN" altLang="en-US" dirty="0" smtClean="0"/>
              <a:t>   时</a:t>
            </a:r>
            <a:r>
              <a:rPr lang="zh-CN" altLang="en-US" b="1" dirty="0" smtClean="0">
                <a:solidFill>
                  <a:srgbClr val="0000FF"/>
                </a:solidFill>
              </a:rPr>
              <a:t>扩大一个倍数</a:t>
            </a:r>
            <a:r>
              <a:rPr lang="zh-CN" altLang="en-US" dirty="0" smtClean="0"/>
              <a:t>，用</a:t>
            </a:r>
            <a:r>
              <a:rPr lang="en-US" altLang="zh-CN" dirty="0" smtClean="0">
                <a:solidFill>
                  <a:srgbClr val="0000FF"/>
                </a:solidFill>
              </a:rPr>
              <a:t>46*</a:t>
            </a:r>
            <a:r>
              <a:rPr lang="en-US" altLang="zh-CN" i="1" dirty="0" smtClean="0">
                <a:solidFill>
                  <a:srgbClr val="0000FF"/>
                </a:solidFill>
              </a:rPr>
              <a:t>log</a:t>
            </a:r>
            <a:r>
              <a:rPr lang="en-US" altLang="zh-CN" dirty="0" smtClean="0">
                <a:solidFill>
                  <a:srgbClr val="0000FF"/>
                </a:solidFill>
              </a:rPr>
              <a:t>(</a:t>
            </a:r>
            <a:r>
              <a:rPr lang="en-US" altLang="zh-CN" i="1" dirty="0" smtClean="0">
                <a:solidFill>
                  <a:srgbClr val="0000FF"/>
                </a:solidFill>
              </a:rPr>
              <a:t>f</a:t>
            </a:r>
            <a:r>
              <a:rPr lang="en-US" altLang="zh-CN" dirty="0" smtClean="0">
                <a:solidFill>
                  <a:srgbClr val="0000FF"/>
                </a:solidFill>
              </a:rPr>
              <a:t>(</a:t>
            </a:r>
            <a:r>
              <a:rPr lang="en-US" altLang="zh-CN" i="1" dirty="0" err="1" smtClean="0">
                <a:solidFill>
                  <a:srgbClr val="0000FF"/>
                </a:solidFill>
              </a:rPr>
              <a:t>i,j</a:t>
            </a:r>
            <a:r>
              <a:rPr lang="en-US" altLang="zh-CN" dirty="0" smtClean="0">
                <a:solidFill>
                  <a:srgbClr val="0000FF"/>
                </a:solidFill>
              </a:rPr>
              <a:t>)+1)</a:t>
            </a:r>
            <a:r>
              <a:rPr lang="zh-CN" altLang="en-US" dirty="0" smtClean="0"/>
              <a:t>。</a:t>
            </a:r>
          </a:p>
          <a:p>
            <a:pPr eaLnBrk="1" hangingPunct="1"/>
            <a:r>
              <a:rPr lang="zh-CN" altLang="en-US" dirty="0" smtClean="0"/>
              <a:t>     </a:t>
            </a:r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46=255/</a:t>
            </a:r>
            <a:r>
              <a:rPr lang="en-US" altLang="zh-CN" i="1" dirty="0" smtClean="0">
                <a:solidFill>
                  <a:srgbClr val="FF0000"/>
                </a:solidFill>
              </a:rPr>
              <a:t>log</a:t>
            </a:r>
            <a:r>
              <a:rPr lang="en-US" altLang="zh-CN" dirty="0" smtClean="0">
                <a:solidFill>
                  <a:srgbClr val="FF0000"/>
                </a:solidFill>
              </a:rPr>
              <a:t>(256)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3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31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7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smtClean="0"/>
              <a:t>Wallis</a:t>
            </a:r>
            <a:r>
              <a:rPr lang="zh-CN" altLang="en-US" dirty="0" smtClean="0"/>
              <a:t>算法效果示例</a:t>
            </a:r>
          </a:p>
        </p:txBody>
      </p:sp>
      <p:pic>
        <p:nvPicPr>
          <p:cNvPr id="143369" name="Picture 9" descr="0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520" y="1998663"/>
            <a:ext cx="4321175" cy="3241675"/>
          </a:xfrm>
        </p:spPr>
      </p:pic>
      <p:pic>
        <p:nvPicPr>
          <p:cNvPr id="143371" name="Picture 11" descr="001_willis"/>
          <p:cNvPicPr>
            <a:picLocks noChangeAspect="1" noChangeArrowheads="1"/>
          </p:cNvPicPr>
          <p:nvPr/>
        </p:nvPicPr>
        <p:blipFill>
          <a:blip r:embed="rId4">
            <a:lum bright="12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95" y="1989138"/>
            <a:ext cx="43180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/>
              <a:t>二阶微分锐化</a:t>
            </a:r>
            <a:br>
              <a:rPr lang="zh-CN" altLang="en-US" sz="4900" b="1" dirty="0" smtClean="0"/>
            </a:br>
            <a:r>
              <a:rPr lang="zh-CN" altLang="en-US" dirty="0" smtClean="0"/>
              <a:t>              </a:t>
            </a:r>
            <a:r>
              <a:rPr lang="en-US" altLang="zh-CN" dirty="0" smtClean="0"/>
              <a:t>——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Wallis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</a:p>
        </p:txBody>
      </p:sp>
      <p:sp>
        <p:nvSpPr>
          <p:cNvPr id="8499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600200"/>
            <a:ext cx="7258050" cy="45307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算法特点：</a:t>
            </a:r>
          </a:p>
          <a:p>
            <a:pPr eaLnBrk="1" hangingPunct="1"/>
            <a:r>
              <a:rPr lang="en-US" altLang="zh-CN" dirty="0" smtClean="0"/>
              <a:t>Wallis</a:t>
            </a:r>
            <a:r>
              <a:rPr lang="zh-CN" altLang="en-US" dirty="0" smtClean="0"/>
              <a:t>算法考虑了人眼视觉特性，因此，与</a:t>
            </a:r>
            <a:r>
              <a:rPr lang="en-US" altLang="zh-CN" dirty="0" smtClean="0"/>
              <a:t>Laplacian</a:t>
            </a:r>
            <a:r>
              <a:rPr lang="zh-CN" altLang="en-US" dirty="0" smtClean="0"/>
              <a:t>等其他算法相比，可以对</a:t>
            </a:r>
            <a:r>
              <a:rPr lang="zh-CN" altLang="en-US" b="1" dirty="0" smtClean="0">
                <a:solidFill>
                  <a:srgbClr val="0000FF"/>
                </a:solidFill>
              </a:rPr>
              <a:t>暗区的细节</a:t>
            </a:r>
            <a:r>
              <a:rPr lang="zh-CN" altLang="en-US" dirty="0" smtClean="0"/>
              <a:t>进行</a:t>
            </a:r>
            <a:r>
              <a:rPr lang="zh-CN" altLang="en-US" b="1" dirty="0" smtClean="0">
                <a:solidFill>
                  <a:srgbClr val="0000FF"/>
                </a:solidFill>
              </a:rPr>
              <a:t>比较好的锐化</a:t>
            </a:r>
            <a:r>
              <a:rPr lang="zh-CN" altLang="en-US" dirty="0" smtClean="0"/>
              <a:t>。 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350"/>
            <a:ext cx="8136830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zh-CN" b="0" dirty="0" smtClean="0"/>
              <a:t>Wallis</a:t>
            </a:r>
            <a:r>
              <a:rPr lang="zh-CN" altLang="en-US" dirty="0" smtClean="0"/>
              <a:t>算法与</a:t>
            </a:r>
            <a:r>
              <a:rPr lang="en-US" altLang="zh-CN" b="0" dirty="0" err="1" smtClean="0"/>
              <a:t>Laplacian</a:t>
            </a:r>
            <a:r>
              <a:rPr lang="zh-CN" altLang="en-US" dirty="0" smtClean="0"/>
              <a:t>算法的比较</a:t>
            </a:r>
          </a:p>
        </p:txBody>
      </p:sp>
      <p:pic>
        <p:nvPicPr>
          <p:cNvPr id="12" name="Picture 3" descr="0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000" y="1916113"/>
            <a:ext cx="4318000" cy="3238500"/>
          </a:xfrm>
          <a:noFill/>
          <a:ln>
            <a:solidFill>
              <a:schemeClr val="tx1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4" descr="001_willis"/>
          <p:cNvPicPr>
            <a:picLocks noChangeAspect="1" noChangeArrowheads="1"/>
          </p:cNvPicPr>
          <p:nvPr/>
        </p:nvPicPr>
        <p:blipFill>
          <a:blip r:embed="rId4">
            <a:lum bright="12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1916113"/>
            <a:ext cx="43180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 descr="jg01laplacian0"/>
          <p:cNvPicPr>
            <a:picLocks noChangeArrowheads="1"/>
          </p:cNvPicPr>
          <p:nvPr/>
        </p:nvPicPr>
        <p:blipFill>
          <a:blip r:embed="rId5">
            <a:lum bright="20000" contras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916113"/>
            <a:ext cx="43180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5796136" y="5374987"/>
            <a:ext cx="223775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Wallis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177539" y="5374988"/>
            <a:ext cx="268059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32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Laplacian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</a:t>
            </a:r>
          </a:p>
        </p:txBody>
      </p:sp>
      <p:pic>
        <p:nvPicPr>
          <p:cNvPr id="18" name="Picture 10" descr="00wallis_ss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916113"/>
            <a:ext cx="4318000" cy="3243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 descr="jg01laplacian0_ss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16113"/>
            <a:ext cx="43180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V="1">
            <a:off x="4211960" y="2996952"/>
            <a:ext cx="1368152" cy="352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smtClean="0"/>
              <a:t>图像细节的灰度变化微分特性</a:t>
            </a:r>
            <a:endParaRPr lang="zh-CN" altLang="en-US" b="1" dirty="0" smtClean="0"/>
          </a:p>
        </p:txBody>
      </p:sp>
      <p:pic>
        <p:nvPicPr>
          <p:cNvPr id="27651" name="Picture 1047" descr="图6-2a"/>
          <p:cNvPicPr>
            <a:picLocks noChangeArrowheads="1"/>
          </p:cNvPicPr>
          <p:nvPr/>
        </p:nvPicPr>
        <p:blipFill>
          <a:blip r:embed="rId3">
            <a:lum contrast="2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773238"/>
            <a:ext cx="5256213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 Box 1049"/>
          <p:cNvSpPr txBox="1">
            <a:spLocks noChangeArrowheads="1"/>
          </p:cNvSpPr>
          <p:nvPr/>
        </p:nvSpPr>
        <p:spPr bwMode="auto">
          <a:xfrm>
            <a:off x="5508625" y="4005263"/>
            <a:ext cx="1851025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sz="1600" b="1" dirty="0" smtClean="0">
                <a:latin typeface="+mn-ea"/>
                <a:ea typeface="+mn-ea"/>
              </a:rPr>
              <a:t>一阶微分曲线</a:t>
            </a:r>
          </a:p>
        </p:txBody>
      </p:sp>
      <p:grpSp>
        <p:nvGrpSpPr>
          <p:cNvPr id="265260" name="Group 1068"/>
          <p:cNvGrpSpPr>
            <a:grpSpLocks/>
          </p:cNvGrpSpPr>
          <p:nvPr/>
        </p:nvGrpSpPr>
        <p:grpSpPr bwMode="auto">
          <a:xfrm>
            <a:off x="3995738" y="4292600"/>
            <a:ext cx="5054600" cy="2520950"/>
            <a:chOff x="2880" y="2256"/>
            <a:chExt cx="2640" cy="1332"/>
          </a:xfrm>
        </p:grpSpPr>
        <p:pic>
          <p:nvPicPr>
            <p:cNvPr id="27668" name="Picture 1048" descr="图6-2b"/>
            <p:cNvPicPr>
              <a:picLocks noChangeArrowheads="1"/>
            </p:cNvPicPr>
            <p:nvPr/>
          </p:nvPicPr>
          <p:blipFill>
            <a:blip r:embed="rId4">
              <a:lum contrast="20000"/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256"/>
              <a:ext cx="2640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2" name="Text Box 1050"/>
            <p:cNvSpPr txBox="1">
              <a:spLocks noChangeArrowheads="1"/>
            </p:cNvSpPr>
            <p:nvPr/>
          </p:nvSpPr>
          <p:spPr bwMode="auto">
            <a:xfrm>
              <a:off x="3648" y="3312"/>
              <a:ext cx="1138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b="1" dirty="0" smtClean="0">
                  <a:latin typeface="+mn-ea"/>
                  <a:ea typeface="+mn-ea"/>
                </a:rPr>
                <a:t>二阶微分曲线</a:t>
              </a:r>
            </a:p>
          </p:txBody>
        </p:sp>
      </p:grpSp>
      <p:grpSp>
        <p:nvGrpSpPr>
          <p:cNvPr id="265258" name="Group 1066"/>
          <p:cNvGrpSpPr>
            <a:grpSpLocks/>
          </p:cNvGrpSpPr>
          <p:nvPr/>
        </p:nvGrpSpPr>
        <p:grpSpPr bwMode="auto">
          <a:xfrm>
            <a:off x="107950" y="1989138"/>
            <a:ext cx="4343400" cy="2590800"/>
            <a:chOff x="96" y="1296"/>
            <a:chExt cx="2736" cy="1632"/>
          </a:xfrm>
        </p:grpSpPr>
        <p:sp>
          <p:nvSpPr>
            <p:cNvPr id="27658" name="Text Box 1062"/>
            <p:cNvSpPr txBox="1">
              <a:spLocks noChangeArrowheads="1"/>
            </p:cNvSpPr>
            <p:nvPr/>
          </p:nvSpPr>
          <p:spPr bwMode="auto">
            <a:xfrm>
              <a:off x="336" y="2688"/>
              <a:ext cx="177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b="1" dirty="0" smtClean="0">
                  <a:latin typeface="+mn-ea"/>
                  <a:ea typeface="+mn-ea"/>
                </a:rPr>
                <a:t>图像细节的灰度分布特性</a:t>
              </a:r>
            </a:p>
          </p:txBody>
        </p:sp>
        <p:grpSp>
          <p:nvGrpSpPr>
            <p:cNvPr id="27656" name="Group 1065"/>
            <p:cNvGrpSpPr>
              <a:grpSpLocks/>
            </p:cNvGrpSpPr>
            <p:nvPr/>
          </p:nvGrpSpPr>
          <p:grpSpPr bwMode="auto">
            <a:xfrm>
              <a:off x="96" y="1296"/>
              <a:ext cx="2736" cy="1392"/>
              <a:chOff x="0" y="1326"/>
              <a:chExt cx="2736" cy="1392"/>
            </a:xfrm>
          </p:grpSpPr>
          <p:pic>
            <p:nvPicPr>
              <p:cNvPr id="27657" name="Picture 1053" descr="图6-1b"/>
              <p:cNvPicPr>
                <a:picLocks noChangeArrowheads="1"/>
              </p:cNvPicPr>
              <p:nvPr/>
            </p:nvPicPr>
            <p:blipFill>
              <a:blip r:embed="rId5">
                <a:lum contrast="34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326"/>
                <a:ext cx="2736" cy="13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Line 1054"/>
              <p:cNvSpPr>
                <a:spLocks noChangeShapeType="1"/>
              </p:cNvSpPr>
              <p:nvPr/>
            </p:nvSpPr>
            <p:spPr bwMode="auto">
              <a:xfrm flipH="1">
                <a:off x="492" y="1854"/>
                <a:ext cx="9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59" name="Text Box 1055"/>
              <p:cNvSpPr txBox="1">
                <a:spLocks noChangeArrowheads="1"/>
              </p:cNvSpPr>
              <p:nvPr/>
            </p:nvSpPr>
            <p:spPr bwMode="auto">
              <a:xfrm>
                <a:off x="438" y="1656"/>
                <a:ext cx="590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zh-CN" altLang="en-US" sz="120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灰度渐变</a:t>
                </a:r>
              </a:p>
            </p:txBody>
          </p:sp>
          <p:sp>
            <p:nvSpPr>
              <p:cNvPr id="27660" name="Line 1056"/>
              <p:cNvSpPr>
                <a:spLocks noChangeShapeType="1"/>
              </p:cNvSpPr>
              <p:nvPr/>
            </p:nvSpPr>
            <p:spPr bwMode="auto">
              <a:xfrm flipH="1">
                <a:off x="888" y="2382"/>
                <a:ext cx="89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61" name="Text Box 1057"/>
              <p:cNvSpPr txBox="1">
                <a:spLocks noChangeArrowheads="1"/>
              </p:cNvSpPr>
              <p:nvPr/>
            </p:nvSpPr>
            <p:spPr bwMode="auto">
              <a:xfrm>
                <a:off x="780" y="2184"/>
                <a:ext cx="420" cy="1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zh-CN" altLang="en-US" sz="120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孤立点</a:t>
                </a:r>
              </a:p>
            </p:txBody>
          </p:sp>
          <p:sp>
            <p:nvSpPr>
              <p:cNvPr id="27662" name="Line 1058"/>
              <p:cNvSpPr>
                <a:spLocks noChangeShapeType="1"/>
              </p:cNvSpPr>
              <p:nvPr/>
            </p:nvSpPr>
            <p:spPr bwMode="auto">
              <a:xfrm flipH="1">
                <a:off x="1188" y="2076"/>
                <a:ext cx="48" cy="1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63" name="Text Box 1059"/>
              <p:cNvSpPr txBox="1">
                <a:spLocks noChangeArrowheads="1"/>
              </p:cNvSpPr>
              <p:nvPr/>
            </p:nvSpPr>
            <p:spPr bwMode="auto">
              <a:xfrm>
                <a:off x="1092" y="1919"/>
                <a:ext cx="426" cy="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zh-CN" altLang="en-US" sz="120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细线</a:t>
                </a:r>
              </a:p>
            </p:txBody>
          </p:sp>
          <p:sp>
            <p:nvSpPr>
              <p:cNvPr id="27664" name="Line 1060"/>
              <p:cNvSpPr>
                <a:spLocks noChangeShapeType="1"/>
              </p:cNvSpPr>
              <p:nvPr/>
            </p:nvSpPr>
            <p:spPr bwMode="auto">
              <a:xfrm flipH="1">
                <a:off x="1572" y="1782"/>
                <a:ext cx="17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65" name="Text Box 1061"/>
              <p:cNvSpPr txBox="1">
                <a:spLocks noChangeArrowheads="1"/>
              </p:cNvSpPr>
              <p:nvPr/>
            </p:nvSpPr>
            <p:spPr bwMode="auto">
              <a:xfrm>
                <a:off x="1728" y="1698"/>
                <a:ext cx="558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zh-CN" altLang="en-US" sz="120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灰度跃变</a:t>
                </a:r>
              </a:p>
            </p:txBody>
          </p:sp>
          <p:sp>
            <p:nvSpPr>
              <p:cNvPr id="27666" name="Text Box 1063"/>
              <p:cNvSpPr txBox="1">
                <a:spLocks noChangeArrowheads="1"/>
              </p:cNvSpPr>
              <p:nvPr/>
            </p:nvSpPr>
            <p:spPr bwMode="auto">
              <a:xfrm>
                <a:off x="1194" y="2166"/>
                <a:ext cx="444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zh-CN" altLang="en-US" sz="120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平坦段</a:t>
                </a:r>
              </a:p>
            </p:txBody>
          </p:sp>
          <p:sp>
            <p:nvSpPr>
              <p:cNvPr id="27667" name="Line 1064"/>
              <p:cNvSpPr>
                <a:spLocks noChangeShapeType="1"/>
              </p:cNvSpPr>
              <p:nvPr/>
            </p:nvSpPr>
            <p:spPr bwMode="auto">
              <a:xfrm flipH="1">
                <a:off x="1320" y="2334"/>
                <a:ext cx="48" cy="2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14400" y="548680"/>
            <a:ext cx="7772400" cy="1143000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b="1" dirty="0" smtClean="0"/>
              <a:t>一阶与二阶微分的边缘提取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效果比较</a:t>
            </a:r>
          </a:p>
        </p:txBody>
      </p:sp>
      <p:sp>
        <p:nvSpPr>
          <p:cNvPr id="232451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39552" y="1988840"/>
            <a:ext cx="8083453" cy="4316115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以</a:t>
            </a:r>
            <a:r>
              <a:rPr lang="en-US" altLang="zh-CN" dirty="0" smtClean="0"/>
              <a:t>Sobel</a:t>
            </a:r>
            <a:r>
              <a:rPr lang="zh-CN" altLang="en-US" dirty="0" smtClean="0"/>
              <a:t>及</a:t>
            </a:r>
            <a:r>
              <a:rPr lang="en-US" altLang="zh-CN" dirty="0" err="1" smtClean="0"/>
              <a:t>Laplacian</a:t>
            </a:r>
            <a:r>
              <a:rPr lang="zh-CN" altLang="en-US" dirty="0" smtClean="0"/>
              <a:t>算法为例进行比较。</a:t>
            </a:r>
          </a:p>
          <a:p>
            <a:pPr eaLnBrk="1" hangingPunct="1"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Sobel</a:t>
            </a:r>
            <a:r>
              <a:rPr lang="zh-CN" altLang="en-US" dirty="0" smtClean="0"/>
              <a:t>算子获得的边界是比较粗略的边界，反映的</a:t>
            </a:r>
            <a:r>
              <a:rPr lang="zh-CN" altLang="en-US" b="1" dirty="0" smtClean="0">
                <a:solidFill>
                  <a:srgbClr val="0000FF"/>
                </a:solidFill>
              </a:rPr>
              <a:t>边界信息较少</a:t>
            </a:r>
            <a:r>
              <a:rPr lang="zh-CN" altLang="en-US" dirty="0" smtClean="0"/>
              <a:t>，但是所反映的边界比较</a:t>
            </a:r>
            <a:r>
              <a:rPr lang="zh-CN" altLang="en-US" b="1" dirty="0" smtClean="0">
                <a:solidFill>
                  <a:srgbClr val="0000FF"/>
                </a:solidFill>
              </a:rPr>
              <a:t>清晰</a:t>
            </a:r>
            <a:r>
              <a:rPr lang="zh-CN" altLang="en-US" dirty="0" smtClean="0"/>
              <a:t>；</a:t>
            </a:r>
          </a:p>
          <a:p>
            <a:pPr eaLnBrk="1" hangingPunct="1">
              <a:defRPr/>
            </a:pPr>
            <a:r>
              <a:rPr lang="en-US" altLang="zh-CN" dirty="0" err="1" smtClean="0">
                <a:solidFill>
                  <a:srgbClr val="0000FF"/>
                </a:solidFill>
              </a:rPr>
              <a:t>Laplacian</a:t>
            </a:r>
            <a:r>
              <a:rPr lang="zh-CN" altLang="en-US" dirty="0" smtClean="0"/>
              <a:t>算子获得的边界是比较细致的边界。反映的边界信息包括了</a:t>
            </a:r>
            <a:r>
              <a:rPr lang="zh-CN" altLang="en-US" b="1" dirty="0" smtClean="0">
                <a:solidFill>
                  <a:srgbClr val="0000FF"/>
                </a:solidFill>
              </a:rPr>
              <a:t>许多的细节</a:t>
            </a:r>
            <a:r>
              <a:rPr lang="zh-CN" altLang="en-US" dirty="0" smtClean="0"/>
              <a:t>信息，但是所反映的边界</a:t>
            </a:r>
            <a:r>
              <a:rPr lang="zh-CN" altLang="en-US" b="1" dirty="0" smtClean="0">
                <a:solidFill>
                  <a:srgbClr val="0000FF"/>
                </a:solidFill>
              </a:rPr>
              <a:t>不是太清晰</a:t>
            </a:r>
            <a:r>
              <a:rPr lang="zh-CN" altLang="en-US" dirty="0" smtClean="0"/>
              <a:t>。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90941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0" dirty="0" smtClean="0">
                <a:ea typeface="+mn-ea"/>
              </a:rPr>
              <a:t>Sobel</a:t>
            </a:r>
            <a:r>
              <a:rPr lang="zh-CN" altLang="en-US" dirty="0" smtClean="0">
                <a:ea typeface="+mn-ea"/>
              </a:rPr>
              <a:t>与</a:t>
            </a:r>
            <a:r>
              <a:rPr lang="en-US" altLang="zh-CN" b="0" dirty="0" err="1" smtClean="0">
                <a:ea typeface="+mn-ea"/>
              </a:rPr>
              <a:t>Laplacian</a:t>
            </a:r>
            <a:r>
              <a:rPr lang="zh-CN" altLang="en-US" dirty="0" smtClean="0">
                <a:ea typeface="+mn-ea"/>
              </a:rPr>
              <a:t>边缘提取效果</a:t>
            </a:r>
          </a:p>
        </p:txBody>
      </p:sp>
      <p:pic>
        <p:nvPicPr>
          <p:cNvPr id="243715" name="Picture 3" descr="001_laplacian_h1_2">
            <a:hlinkClick r:id="rId3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68825" y="1674813"/>
            <a:ext cx="4351338" cy="3263900"/>
          </a:xfrm>
        </p:spPr>
      </p:pic>
      <p:pic>
        <p:nvPicPr>
          <p:cNvPr id="243724" name="Picture 12" descr="001_sobel_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00213"/>
            <a:ext cx="43180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726" name="Text Box 14"/>
          <p:cNvSpPr txBox="1">
            <a:spLocks noChangeArrowheads="1"/>
          </p:cNvSpPr>
          <p:nvPr/>
        </p:nvSpPr>
        <p:spPr bwMode="auto">
          <a:xfrm>
            <a:off x="1043608" y="5140325"/>
            <a:ext cx="240444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 smtClean="0">
                <a:latin typeface="+mn-ea"/>
                <a:ea typeface="+mn-ea"/>
                <a:cs typeface="Times New Roman" panose="02020603050405020304" pitchFamily="18" charset="0"/>
              </a:rPr>
              <a:t>Sobel</a:t>
            </a:r>
            <a:r>
              <a:rPr lang="zh-CN" altLang="en-US" sz="3200" b="1" dirty="0" smtClean="0">
                <a:latin typeface="+mn-ea"/>
                <a:ea typeface="+mn-ea"/>
                <a:cs typeface="Times New Roman" panose="02020603050405020304" pitchFamily="18" charset="0"/>
              </a:rPr>
              <a:t>锐化</a:t>
            </a:r>
          </a:p>
        </p:txBody>
      </p:sp>
      <p:sp>
        <p:nvSpPr>
          <p:cNvPr id="243727" name="Text Box 15"/>
          <p:cNvSpPr txBox="1">
            <a:spLocks noChangeArrowheads="1"/>
          </p:cNvSpPr>
          <p:nvPr/>
        </p:nvSpPr>
        <p:spPr bwMode="auto">
          <a:xfrm>
            <a:off x="5580112" y="5168737"/>
            <a:ext cx="264199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Laplacian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锐化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4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26" grpId="0" autoUpdateAnimBg="0"/>
      <p:bldP spid="243727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88640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anose="02020603050405020304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089323"/>
            <a:ext cx="7623374" cy="594928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图像细节的基本特征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zh-CN" altLang="en-US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一阶微分算子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6.2.1 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具有方向性的一阶微分算子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6.2.2 Roberts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交叉微分算子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6.2.3 </a:t>
            </a:r>
            <a:r>
              <a:rPr lang="en-US" altLang="zh-CN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6.2.4 </a:t>
            </a:r>
            <a:r>
              <a:rPr lang="en-US" altLang="zh-CN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Priwitt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二阶微分算子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6.3.1 Laplacian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6.3.2 Wallis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r>
              <a:rPr lang="en-US" altLang="zh-CN" sz="35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</a:t>
            </a:r>
            <a:r>
              <a:rPr lang="en-US" altLang="zh-CN" sz="3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微分算子在边缘检测中的应用</a:t>
            </a:r>
            <a:endParaRPr lang="en-US" altLang="zh-CN" sz="35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.5 Canny</a:t>
            </a:r>
            <a:r>
              <a:rPr lang="zh-CN" altLang="en-US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算子</a:t>
            </a:r>
            <a:endParaRPr lang="en-US" altLang="zh-CN" sz="3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LOG</a:t>
            </a:r>
            <a:r>
              <a:rPr lang="zh-CN" altLang="en-US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滤波方法</a:t>
            </a:r>
            <a:endParaRPr lang="en-US" altLang="zh-CN" sz="3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540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287339"/>
            <a:ext cx="7543800" cy="909414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微分算子在边缘检测中的应用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846263"/>
            <a:ext cx="7992888" cy="402272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2800" dirty="0" smtClean="0"/>
              <a:t>从前</a:t>
            </a:r>
            <a:r>
              <a:rPr lang="zh-CN" altLang="en-US" sz="12800" dirty="0"/>
              <a:t>面的讨论可知，微分算于可以提取出</a:t>
            </a:r>
            <a:r>
              <a:rPr lang="zh-CN" altLang="en-US" sz="12800" dirty="0" smtClean="0"/>
              <a:t>图像中的</a:t>
            </a:r>
            <a:r>
              <a:rPr lang="zh-CN" altLang="en-US" sz="12800" b="1" dirty="0" smtClean="0">
                <a:solidFill>
                  <a:srgbClr val="0000FF"/>
                </a:solidFill>
              </a:rPr>
              <a:t>细节</a:t>
            </a:r>
            <a:r>
              <a:rPr lang="zh-CN" altLang="en-US" sz="12800" b="1" dirty="0">
                <a:solidFill>
                  <a:srgbClr val="0000FF"/>
                </a:solidFill>
              </a:rPr>
              <a:t>信息</a:t>
            </a:r>
            <a:r>
              <a:rPr lang="zh-CN" altLang="en-US" sz="12800" dirty="0"/>
              <a:t>，</a:t>
            </a:r>
            <a:r>
              <a:rPr lang="zh-CN" altLang="en-US" sz="12800" b="1" dirty="0">
                <a:solidFill>
                  <a:srgbClr val="0000FF"/>
                </a:solidFill>
              </a:rPr>
              <a:t>景物</a:t>
            </a:r>
            <a:r>
              <a:rPr lang="zh-CN" altLang="en-US" sz="12800" b="1" dirty="0" smtClean="0">
                <a:solidFill>
                  <a:srgbClr val="0000FF"/>
                </a:solidFill>
              </a:rPr>
              <a:t>边缘</a:t>
            </a:r>
            <a:r>
              <a:rPr lang="zh-CN" altLang="en-US" sz="12800" dirty="0" smtClean="0"/>
              <a:t>是细</a:t>
            </a:r>
            <a:r>
              <a:rPr lang="zh-CN" altLang="en-US" sz="12800" dirty="0"/>
              <a:t>节</a:t>
            </a:r>
            <a:r>
              <a:rPr lang="zh-CN" altLang="en-US" sz="12800" dirty="0" smtClean="0"/>
              <a:t>信息中最具描述</a:t>
            </a:r>
            <a:r>
              <a:rPr lang="zh-CN" altLang="en-US" sz="12800" b="1" dirty="0" smtClean="0">
                <a:solidFill>
                  <a:srgbClr val="0000FF"/>
                </a:solidFill>
              </a:rPr>
              <a:t>景物特征</a:t>
            </a:r>
            <a:r>
              <a:rPr lang="zh-CN" altLang="en-US" sz="12800" dirty="0"/>
              <a:t>的部分，也是</a:t>
            </a:r>
            <a:r>
              <a:rPr lang="zh-CN" altLang="en-US" sz="12800" b="1" dirty="0">
                <a:solidFill>
                  <a:srgbClr val="0000FF"/>
                </a:solidFill>
              </a:rPr>
              <a:t>图像分析</a:t>
            </a:r>
            <a:r>
              <a:rPr lang="zh-CN" altLang="en-US" sz="12800" dirty="0"/>
              <a:t>中的一个不可缺少的部分。</a:t>
            </a:r>
          </a:p>
          <a:p>
            <a:r>
              <a:rPr lang="zh-CN" altLang="en-US" sz="12800" dirty="0"/>
              <a:t>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06197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1" y="188640"/>
            <a:ext cx="8028267" cy="651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694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8949"/>
            <a:ext cx="7621684" cy="646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606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14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latin typeface="+mn-ea"/>
              </a:rPr>
              <a:t>景物边界细节的增强</a:t>
            </a:r>
            <a:r>
              <a:rPr lang="zh-CN" altLang="en-US" dirty="0" smtClean="0">
                <a:latin typeface="+mn-ea"/>
              </a:rPr>
              <a:t>方法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459" name="Picture 6" descr="效果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6475"/>
            <a:ext cx="4392613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5" descr="原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76475"/>
            <a:ext cx="43561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600075"/>
            <a:ext cx="7543800" cy="9001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latin typeface="+mn-ea"/>
              </a:rPr>
              <a:t>景物边界细节的增强方法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484" name="Picture 5" descr="s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757363"/>
            <a:ext cx="8893175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16632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080120"/>
            <a:ext cx="7623374" cy="594928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图像细节的基本特征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一阶微分算子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具有方向性的一阶微分算子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6.2.2 Roberts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交叉微分算子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6.2.3 </a:t>
            </a:r>
            <a:r>
              <a:rPr lang="en-US" altLang="zh-CN" sz="2600" dirty="0" err="1">
                <a:solidFill>
                  <a:schemeClr val="tx1"/>
                </a:solidFill>
                <a:latin typeface="+mn-ea"/>
              </a:rPr>
              <a:t>Sobel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6.2.4 </a:t>
            </a:r>
            <a:r>
              <a:rPr lang="en-US" altLang="zh-CN" sz="2600" dirty="0" err="1">
                <a:solidFill>
                  <a:schemeClr val="tx1"/>
                </a:solidFill>
                <a:latin typeface="+mn-ea"/>
              </a:rPr>
              <a:t>Priwitt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6.3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二阶微分算子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6.3.1 Laplacian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6.3.2 Wallis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6.4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微分算子在边缘检测中的应用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6.5 Canny</a:t>
            </a:r>
            <a:r>
              <a:rPr lang="zh-CN" altLang="en-US" sz="3500" b="1" dirty="0" smtClean="0">
                <a:solidFill>
                  <a:srgbClr val="0000FF"/>
                </a:solidFill>
                <a:latin typeface="+mn-ea"/>
              </a:rPr>
              <a:t>算子</a:t>
            </a:r>
            <a:r>
              <a:rPr lang="en-US" altLang="zh-CN" sz="3500" b="1" dirty="0" smtClean="0">
                <a:solidFill>
                  <a:srgbClr val="0000FF"/>
                </a:solidFill>
                <a:latin typeface="+mn-ea"/>
              </a:rPr>
              <a:t>(-)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6.6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滤波方法</a:t>
            </a:r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(-)</a:t>
            </a:r>
          </a:p>
        </p:txBody>
      </p:sp>
    </p:spTree>
    <p:extLst>
      <p:ext uri="{BB962C8B-B14F-4D97-AF65-F5344CB8AC3E}">
        <p14:creationId xmlns:p14="http://schemas.microsoft.com/office/powerpoint/2010/main" val="1951212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12776"/>
            <a:ext cx="8280920" cy="5040559"/>
          </a:xfrm>
        </p:spPr>
        <p:txBody>
          <a:bodyPr>
            <a:norm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 smtClean="0"/>
              <a:t>用</a:t>
            </a:r>
            <a:r>
              <a:rPr lang="zh-CN" altLang="en-US" b="1" dirty="0">
                <a:solidFill>
                  <a:srgbClr val="0000FF"/>
                </a:solidFill>
              </a:rPr>
              <a:t>高斯滤波器</a:t>
            </a:r>
            <a:r>
              <a:rPr lang="zh-CN" altLang="en-US" dirty="0"/>
              <a:t>对图像进行滤波，去除图像中的</a:t>
            </a:r>
            <a:r>
              <a:rPr lang="zh-CN" altLang="en-US" dirty="0" smtClean="0"/>
              <a:t>噪声。</a:t>
            </a:r>
            <a:endParaRPr lang="en-US" altLang="zh-CN" dirty="0" smtClean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en-US" altLang="zh-CN" dirty="0" smtClean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 smtClean="0"/>
              <a:t>用</a:t>
            </a:r>
            <a:r>
              <a:rPr lang="zh-CN" altLang="en-US" b="1" dirty="0">
                <a:solidFill>
                  <a:srgbClr val="0000FF"/>
                </a:solidFill>
              </a:rPr>
              <a:t>高斯算子的一阶微分</a:t>
            </a:r>
            <a:r>
              <a:rPr lang="zh-CN" altLang="en-US" dirty="0"/>
              <a:t>对图像进行滤波，得到每个图像的梯度强度和</a:t>
            </a:r>
            <a:r>
              <a:rPr lang="zh-CN" altLang="en-US" dirty="0" smtClean="0"/>
              <a:t>方向。</a:t>
            </a:r>
            <a:endParaRPr lang="en-US" altLang="zh-CN" dirty="0" smtClean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zh-CN" altLang="en-US" dirty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 smtClean="0"/>
              <a:t>对</a:t>
            </a:r>
            <a:r>
              <a:rPr lang="zh-CN" altLang="en-US" dirty="0"/>
              <a:t>梯度进行“</a:t>
            </a:r>
            <a:r>
              <a:rPr lang="zh-CN" altLang="en-US" b="1" dirty="0">
                <a:solidFill>
                  <a:srgbClr val="0000FF"/>
                </a:solidFill>
              </a:rPr>
              <a:t>非极大抑制</a:t>
            </a:r>
            <a:r>
              <a:rPr lang="zh-CN" altLang="en-US" dirty="0"/>
              <a:t>”</a:t>
            </a:r>
            <a:r>
              <a:rPr lang="zh-CN" altLang="en-US" dirty="0" smtClean="0"/>
              <a:t>：以</a:t>
            </a:r>
            <a:r>
              <a:rPr lang="zh-CN" altLang="en-US" dirty="0"/>
              <a:t>决定局部极大值</a:t>
            </a:r>
            <a:r>
              <a:rPr lang="zh-CN" altLang="en-US" dirty="0" smtClean="0"/>
              <a:t>。    </a:t>
            </a:r>
            <a:endParaRPr lang="en-US" altLang="zh-CN" dirty="0" smtClean="0"/>
          </a:p>
          <a:p>
            <a:pPr marL="514350" indent="-514350">
              <a:buClrTx/>
              <a:buFont typeface="+mj-lt"/>
              <a:buAutoNum type="arabicPeriod"/>
            </a:pPr>
            <a:r>
              <a:rPr lang="zh-CN" altLang="en-US" dirty="0" smtClean="0"/>
              <a:t>对梯度设定两</a:t>
            </a:r>
            <a:r>
              <a:rPr lang="zh-CN" altLang="en-US" dirty="0"/>
              <a:t>个</a:t>
            </a:r>
            <a:r>
              <a:rPr lang="zh-CN" altLang="en-US" dirty="0" smtClean="0"/>
              <a:t>阈值，来</a:t>
            </a:r>
            <a:r>
              <a:rPr lang="zh-CN" altLang="en-US" b="1" dirty="0" smtClean="0">
                <a:solidFill>
                  <a:srgbClr val="0000FF"/>
                </a:solidFill>
              </a:rPr>
              <a:t>连接图像的边缘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132856"/>
            <a:ext cx="5040560" cy="7613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359347"/>
            <a:ext cx="7543800" cy="765397"/>
          </a:xfrm>
        </p:spPr>
        <p:txBody>
          <a:bodyPr/>
          <a:lstStyle/>
          <a:p>
            <a:pPr marL="514350" indent="-514350"/>
            <a:r>
              <a:rPr lang="en-US" altLang="zh-CN" b="0" dirty="0"/>
              <a:t>Canny</a:t>
            </a:r>
            <a:r>
              <a:rPr lang="zh-CN" altLang="en-US" dirty="0">
                <a:latin typeface="+mn-ea"/>
              </a:rPr>
              <a:t>算子</a:t>
            </a:r>
            <a:endParaRPr lang="en-US" altLang="zh-CN" dirty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185079"/>
            <a:ext cx="2156951" cy="4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569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79437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080120"/>
            <a:ext cx="7623374" cy="594928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图像细节的基本特征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6.2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一阶微分算子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6.2.1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具有方向性的一阶微分算子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6.2.2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Roberts</a:t>
            </a:r>
            <a:r>
              <a:rPr lang="zh-CN" alt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交叉微分算子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6.2.3 </a:t>
            </a:r>
            <a:r>
              <a:rPr lang="en-US" altLang="zh-CN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  6.2.4 </a:t>
            </a:r>
            <a:r>
              <a:rPr lang="en-US" altLang="zh-CN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Priwitt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6.3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二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6.3.1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</a:t>
            </a:r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.3.2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Wallis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6.4 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微分算子在边缘检测中的应用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</a:t>
            </a:r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.5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算子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6.6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滤波方法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6892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6632"/>
            <a:ext cx="5833713" cy="65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7873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80045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080120"/>
            <a:ext cx="7623374" cy="5949280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6.1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图像细节的基本特征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6.2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一阶微分算子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6.2.1 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具有方向性的一阶微分算子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6.2.2 Roberts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交叉微分算子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  6.2.3 </a:t>
            </a:r>
            <a:r>
              <a:rPr lang="en-US" altLang="zh-CN" sz="2600" dirty="0" err="1">
                <a:solidFill>
                  <a:schemeClr val="tx1"/>
                </a:solidFill>
                <a:latin typeface="+mn-ea"/>
              </a:rPr>
              <a:t>Sobel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6.2.4 </a:t>
            </a:r>
            <a:r>
              <a:rPr lang="en-US" altLang="zh-CN" sz="2600" dirty="0" err="1">
                <a:solidFill>
                  <a:schemeClr val="tx1"/>
                </a:solidFill>
                <a:latin typeface="+mn-ea"/>
              </a:rPr>
              <a:t>Priwitt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6.3 </a:t>
            </a:r>
            <a:r>
              <a:rPr lang="zh-CN" altLang="en-US" sz="3500" dirty="0">
                <a:solidFill>
                  <a:schemeClr val="tx1"/>
                </a:solidFill>
                <a:latin typeface="+mn-ea"/>
              </a:rPr>
              <a:t>二阶微分算子</a:t>
            </a:r>
            <a:endParaRPr lang="en-US" altLang="zh-CN" sz="35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6.3.1 Laplacian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sz="2600" dirty="0">
                <a:solidFill>
                  <a:schemeClr val="tx1"/>
                </a:solidFill>
                <a:latin typeface="+mn-ea"/>
              </a:rPr>
              <a:t>6.3.2 Wallis</a:t>
            </a:r>
            <a:r>
              <a:rPr lang="zh-CN" altLang="en-US" sz="2600" dirty="0">
                <a:solidFill>
                  <a:schemeClr val="tx1"/>
                </a:solidFill>
                <a:latin typeface="+mn-ea"/>
              </a:rPr>
              <a:t>微分算子</a:t>
            </a:r>
            <a:endParaRPr lang="en-US" altLang="zh-CN" sz="26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微分算子在边缘检测中的应用</a:t>
            </a:r>
            <a:endParaRPr lang="en-US" altLang="zh-CN" sz="3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r>
              <a:rPr lang="en-US" altLang="zh-CN" sz="3500" dirty="0">
                <a:solidFill>
                  <a:schemeClr val="tx1"/>
                </a:solidFill>
                <a:latin typeface="+mn-ea"/>
              </a:rPr>
              <a:t>6</a:t>
            </a:r>
            <a:r>
              <a:rPr lang="en-US" altLang="zh-CN" sz="3500" dirty="0" smtClean="0">
                <a:solidFill>
                  <a:schemeClr val="tx1"/>
                </a:solidFill>
                <a:latin typeface="+mn-ea"/>
              </a:rPr>
              <a:t>.5 </a:t>
            </a:r>
            <a:r>
              <a:rPr lang="en-US" altLang="zh-CN" sz="3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r>
              <a:rPr lang="zh-CN" altLang="en-US" sz="3500" dirty="0" smtClean="0">
                <a:solidFill>
                  <a:schemeClr val="tx1"/>
                </a:solidFill>
                <a:latin typeface="+mn-ea"/>
              </a:rPr>
              <a:t>算子</a:t>
            </a:r>
            <a:endParaRPr lang="en-US" altLang="zh-CN" sz="3500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6.6 LOG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滤波</a:t>
            </a:r>
            <a:r>
              <a:rPr lang="zh-CN" altLang="en-US" sz="3500" b="1" dirty="0" smtClean="0">
                <a:solidFill>
                  <a:srgbClr val="0000FF"/>
                </a:solidFill>
                <a:latin typeface="+mn-ea"/>
              </a:rPr>
              <a:t>方法</a:t>
            </a:r>
            <a:r>
              <a:rPr lang="en-US" altLang="zh-CN" sz="3500" b="1" dirty="0" smtClean="0">
                <a:solidFill>
                  <a:srgbClr val="0000FF"/>
                </a:solidFill>
                <a:latin typeface="+mn-ea"/>
              </a:rPr>
              <a:t>(-)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8016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3765" y="1340768"/>
            <a:ext cx="8280920" cy="46002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该方法首先采用</a:t>
            </a:r>
            <a:r>
              <a:rPr lang="zh-CN" altLang="en-US" b="1" dirty="0">
                <a:solidFill>
                  <a:srgbClr val="0000FF"/>
                </a:solidFill>
              </a:rPr>
              <a:t>高斯函数</a:t>
            </a:r>
            <a:r>
              <a:rPr lang="zh-CN" altLang="en-US" dirty="0"/>
              <a:t>对图像进行</a:t>
            </a:r>
            <a:r>
              <a:rPr lang="zh-CN" altLang="en-US" b="1" dirty="0">
                <a:solidFill>
                  <a:srgbClr val="0000FF"/>
                </a:solidFill>
              </a:rPr>
              <a:t>平滑处理</a:t>
            </a:r>
            <a:r>
              <a:rPr lang="zh-CN" altLang="en-US" dirty="0"/>
              <a:t>，加后采用</a:t>
            </a:r>
            <a:r>
              <a:rPr lang="zh-CN" altLang="en-US" b="1" dirty="0">
                <a:solidFill>
                  <a:srgbClr val="0000FF"/>
                </a:solidFill>
              </a:rPr>
              <a:t>拉普拉斯算子</a:t>
            </a:r>
            <a:r>
              <a:rPr lang="zh-CN" altLang="en-US" dirty="0"/>
              <a:t>，</a:t>
            </a:r>
            <a:r>
              <a:rPr lang="zh-CN" altLang="en-US" dirty="0" smtClean="0"/>
              <a:t>根据二</a:t>
            </a:r>
            <a:r>
              <a:rPr lang="zh-CN" altLang="en-US" dirty="0"/>
              <a:t>阶导数的过零点来</a:t>
            </a:r>
            <a:r>
              <a:rPr lang="zh-CN" altLang="en-US" b="1" dirty="0">
                <a:solidFill>
                  <a:srgbClr val="0000FF"/>
                </a:solidFill>
              </a:rPr>
              <a:t>检测图像的边界</a:t>
            </a:r>
            <a:r>
              <a:rPr lang="zh-CN" altLang="en-US" dirty="0" smtClean="0"/>
              <a:t>。</a:t>
            </a:r>
            <a:r>
              <a:rPr lang="en-US" altLang="zh-CN" dirty="0" smtClean="0"/>
              <a:t>LOG</a:t>
            </a:r>
            <a:r>
              <a:rPr lang="zh-CN" altLang="en-US" dirty="0" smtClean="0"/>
              <a:t>算子</a:t>
            </a:r>
            <a:r>
              <a:rPr lang="zh-CN" altLang="en-US" dirty="0"/>
              <a:t>与</a:t>
            </a:r>
            <a:r>
              <a:rPr lang="zh-CN" altLang="en-US" dirty="0" smtClean="0"/>
              <a:t>视觉</a:t>
            </a:r>
            <a:r>
              <a:rPr lang="zh-CN" altLang="en-US" dirty="0"/>
              <a:t>生理中的数学模型相似</a:t>
            </a:r>
            <a:r>
              <a:rPr lang="zh-CN" altLang="en-US" dirty="0" smtClean="0"/>
              <a:t>，因此</a:t>
            </a:r>
            <a:r>
              <a:rPr lang="zh-CN" altLang="en-US" dirty="0"/>
              <a:t>在图像处理</a:t>
            </a:r>
            <a:r>
              <a:rPr lang="zh-CN" altLang="en-US" dirty="0" smtClean="0"/>
              <a:t>领域得到</a:t>
            </a:r>
            <a:r>
              <a:rPr lang="zh-CN" altLang="en-US" dirty="0"/>
              <a:t>了广泛的应用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高斯函数：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287339"/>
            <a:ext cx="7543800" cy="981422"/>
          </a:xfrm>
        </p:spPr>
        <p:txBody>
          <a:bodyPr/>
          <a:lstStyle/>
          <a:p>
            <a:r>
              <a:rPr lang="en-US" altLang="zh-CN" b="0" dirty="0">
                <a:ea typeface="+mn-ea"/>
              </a:rPr>
              <a:t>LOG</a:t>
            </a:r>
            <a:r>
              <a:rPr lang="zh-CN" altLang="en-US" dirty="0">
                <a:ea typeface="+mn-ea"/>
              </a:rPr>
              <a:t>滤波</a:t>
            </a:r>
            <a:r>
              <a:rPr lang="zh-CN" altLang="en-US" dirty="0" smtClean="0">
                <a:ea typeface="+mn-ea"/>
              </a:rPr>
              <a:t>方法</a:t>
            </a:r>
            <a:endParaRPr lang="zh-CN" altLang="en-US" dirty="0"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65" y="4365104"/>
            <a:ext cx="8366460" cy="12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3681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377" y="44624"/>
            <a:ext cx="7543800" cy="1053430"/>
          </a:xfrm>
        </p:spPr>
        <p:txBody>
          <a:bodyPr/>
          <a:lstStyle/>
          <a:p>
            <a:r>
              <a:rPr lang="en-US" altLang="zh-CN" b="0" dirty="0"/>
              <a:t>LOG</a:t>
            </a:r>
            <a:r>
              <a:rPr lang="zh-CN" altLang="en-US" dirty="0"/>
              <a:t>滤波方法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17" y="3915399"/>
            <a:ext cx="8110405" cy="823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77" y="4581128"/>
            <a:ext cx="7304057" cy="151216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1953" y="1268760"/>
            <a:ext cx="8136904" cy="54311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 smtClean="0"/>
              <a:t>因为</a:t>
            </a:r>
            <a:r>
              <a:rPr lang="zh-CN" altLang="en-US" dirty="0"/>
              <a:t>从数学上</a:t>
            </a:r>
            <a:r>
              <a:rPr lang="zh-CN" altLang="en-US" dirty="0" smtClean="0"/>
              <a:t>可以证明</a:t>
            </a:r>
            <a:r>
              <a:rPr lang="zh-CN" altLang="en-US" dirty="0"/>
              <a:t>，下面两种方法在数学意义上是等价</a:t>
            </a:r>
            <a:r>
              <a:rPr lang="zh-CN" altLang="en-US" dirty="0" smtClean="0"/>
              <a:t>的：</a:t>
            </a:r>
            <a:endParaRPr lang="zh-CN" altLang="en-US" dirty="0"/>
          </a:p>
          <a:p>
            <a:r>
              <a:rPr lang="zh-CN" altLang="en-US" dirty="0"/>
              <a:t>①求图像与高斯函数的</a:t>
            </a:r>
            <a:r>
              <a:rPr lang="zh-CN" altLang="en-US" b="1" dirty="0">
                <a:solidFill>
                  <a:srgbClr val="0000FF"/>
                </a:solidFill>
              </a:rPr>
              <a:t>卷积</a:t>
            </a:r>
            <a:r>
              <a:rPr lang="zh-CN" altLang="en-US" dirty="0"/>
              <a:t>，然后再求卷积的</a:t>
            </a:r>
            <a:r>
              <a:rPr lang="zh-CN" altLang="en-US" dirty="0" smtClean="0"/>
              <a:t>拉普拉斯</a:t>
            </a:r>
            <a:r>
              <a:rPr lang="zh-CN" altLang="en-US" b="1" dirty="0">
                <a:solidFill>
                  <a:srgbClr val="0000FF"/>
                </a:solidFill>
              </a:rPr>
              <a:t>微分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②</a:t>
            </a:r>
            <a:r>
              <a:rPr lang="zh-CN" altLang="en-US" dirty="0" smtClean="0"/>
              <a:t>求</a:t>
            </a:r>
            <a:r>
              <a:rPr lang="zh-CN" altLang="en-US" b="1" dirty="0" smtClean="0">
                <a:solidFill>
                  <a:srgbClr val="0000FF"/>
                </a:solidFill>
              </a:rPr>
              <a:t>高斯</a:t>
            </a:r>
            <a:r>
              <a:rPr lang="zh-CN" altLang="en-US" b="1" dirty="0">
                <a:solidFill>
                  <a:srgbClr val="0000FF"/>
                </a:solidFill>
              </a:rPr>
              <a:t>函数的拉普拉斯微分</a:t>
            </a:r>
            <a:r>
              <a:rPr lang="zh-CN" altLang="en-US" dirty="0"/>
              <a:t>，再求其</a:t>
            </a:r>
            <a:r>
              <a:rPr lang="zh-CN" altLang="en-US" b="1" dirty="0">
                <a:solidFill>
                  <a:srgbClr val="0000FF"/>
                </a:solidFill>
              </a:rPr>
              <a:t>与图像的卷积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 smtClean="0">
                <a:solidFill>
                  <a:srgbClr val="0000FF"/>
                </a:solidFill>
              </a:rPr>
              <a:t>过零点为边界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148064" y="2708920"/>
            <a:ext cx="1440160" cy="144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3131840" y="3573016"/>
            <a:ext cx="2304256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835696" y="4437112"/>
            <a:ext cx="936104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2994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73" y="116632"/>
            <a:ext cx="5494763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147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52053"/>
            <a:ext cx="8229600" cy="828675"/>
          </a:xfrm>
        </p:spPr>
        <p:txBody>
          <a:bodyPr/>
          <a:lstStyle/>
          <a:p>
            <a:pPr marL="0" indent="0" algn="ctr" eaLnBrk="1" hangingPunct="1"/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4" y="1124744"/>
            <a:ext cx="7623374" cy="5733256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6.1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图像细节的基本特征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6.2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一阶微分算子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6.2.1 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具有方向性的一阶微分算子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6.2.2 Roberts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交叉微分算子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6.2.3 </a:t>
            </a:r>
            <a:r>
              <a:rPr lang="en-US" altLang="zh-CN" sz="2600" b="1" dirty="0" err="1">
                <a:solidFill>
                  <a:srgbClr val="0000FF"/>
                </a:solidFill>
                <a:latin typeface="+mn-ea"/>
              </a:rPr>
              <a:t>Sobel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微分算子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6.2.4 </a:t>
            </a:r>
            <a:r>
              <a:rPr lang="en-US" altLang="zh-CN" sz="2600" b="1" dirty="0" err="1">
                <a:solidFill>
                  <a:srgbClr val="0000FF"/>
                </a:solidFill>
                <a:latin typeface="+mn-ea"/>
              </a:rPr>
              <a:t>Priwitt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微分算子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6.3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二阶微分算子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8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6.3.1 Laplacian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微分算子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sz="2600" b="1" dirty="0">
                <a:solidFill>
                  <a:srgbClr val="0000FF"/>
                </a:solidFill>
                <a:latin typeface="+mn-ea"/>
              </a:rPr>
              <a:t>  6.3.2 Wallis</a:t>
            </a:r>
            <a:r>
              <a:rPr lang="zh-CN" altLang="en-US" sz="2600" b="1" dirty="0">
                <a:solidFill>
                  <a:srgbClr val="0000FF"/>
                </a:solidFill>
                <a:latin typeface="+mn-ea"/>
              </a:rPr>
              <a:t>微分算子</a:t>
            </a:r>
            <a:endParaRPr lang="en-US" altLang="zh-CN" sz="26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6.4 </a:t>
            </a:r>
            <a:r>
              <a:rPr lang="zh-CN" altLang="en-US" sz="3500" b="1" dirty="0">
                <a:solidFill>
                  <a:srgbClr val="0000FF"/>
                </a:solidFill>
                <a:latin typeface="+mn-ea"/>
              </a:rPr>
              <a:t>微分算子在边缘检测中的应用</a:t>
            </a:r>
            <a:endParaRPr lang="en-US" altLang="zh-CN" sz="35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500" b="1" dirty="0">
                <a:solidFill>
                  <a:srgbClr val="0000FF"/>
                </a:solidFill>
                <a:latin typeface="+mn-ea"/>
              </a:rPr>
              <a:t>6</a:t>
            </a:r>
            <a:r>
              <a:rPr lang="en-US" altLang="zh-CN" sz="3500" b="1" dirty="0" smtClean="0">
                <a:solidFill>
                  <a:srgbClr val="0000FF"/>
                </a:solidFill>
                <a:latin typeface="+mn-ea"/>
              </a:rPr>
              <a:t>.5 </a:t>
            </a:r>
            <a:r>
              <a:rPr lang="en-US" altLang="zh-CN" sz="35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r>
              <a:rPr lang="zh-CN" altLang="en-US" sz="3500" b="1" dirty="0" smtClean="0">
                <a:solidFill>
                  <a:srgbClr val="0000FF"/>
                </a:solidFill>
                <a:latin typeface="+mn-ea"/>
              </a:rPr>
              <a:t>算子</a:t>
            </a:r>
            <a:r>
              <a:rPr lang="en-US" altLang="zh-CN" sz="3500" b="1" dirty="0" smtClean="0">
                <a:solidFill>
                  <a:srgbClr val="0000FF"/>
                </a:solidFill>
                <a:latin typeface="+mn-ea"/>
              </a:rPr>
              <a:t>(-)</a:t>
            </a:r>
          </a:p>
          <a:p>
            <a:pPr marL="514350" indent="-514350"/>
            <a:r>
              <a:rPr lang="en-US" altLang="zh-CN" sz="3500" b="1" dirty="0" smtClean="0">
                <a:solidFill>
                  <a:srgbClr val="0000FF"/>
                </a:solidFill>
                <a:latin typeface="+mn-ea"/>
              </a:rPr>
              <a:t>6.6 </a:t>
            </a:r>
            <a:r>
              <a:rPr lang="en-US" altLang="zh-CN" sz="35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3500" b="1" dirty="0" smtClean="0">
                <a:solidFill>
                  <a:srgbClr val="0000FF"/>
                </a:solidFill>
                <a:latin typeface="+mn-ea"/>
              </a:rPr>
              <a:t>滤波方法</a:t>
            </a:r>
            <a:r>
              <a:rPr lang="en-US" altLang="zh-CN" sz="3500" b="1" smtClean="0">
                <a:solidFill>
                  <a:srgbClr val="0000FF"/>
                </a:solidFill>
                <a:latin typeface="+mn-ea"/>
              </a:rPr>
              <a:t>(-)</a:t>
            </a:r>
            <a:endParaRPr lang="en-US" altLang="zh-CN" sz="35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8119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909414"/>
          </a:xfrm>
        </p:spPr>
        <p:txBody>
          <a:bodyPr/>
          <a:lstStyle/>
          <a:p>
            <a:pPr eaLnBrk="1" hangingPunct="1"/>
            <a:r>
              <a:rPr lang="zh-CN" altLang="en-US" dirty="0"/>
              <a:t>作 业 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1412776"/>
            <a:ext cx="7543800" cy="5112567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zh-CN" altLang="en-US" dirty="0"/>
              <a:t>设图像</a:t>
            </a:r>
            <a:r>
              <a:rPr lang="zh-CN" altLang="en-US" dirty="0" smtClean="0"/>
              <a:t>为：</a:t>
            </a:r>
            <a:endParaRPr lang="zh-CN" altLang="en-US" dirty="0"/>
          </a:p>
          <a:p>
            <a:pPr eaLnBrk="1" hangingPunct="1"/>
            <a:r>
              <a:rPr lang="zh-CN" altLang="en-US" dirty="0"/>
              <a:t>  </a:t>
            </a:r>
            <a:endParaRPr lang="en-US" altLang="zh-CN" dirty="0" smtClean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zh-CN" altLang="en-US" dirty="0"/>
          </a:p>
          <a:p>
            <a:pPr marL="0" indent="0" eaLnBrk="1" hangingPunct="1">
              <a:buNone/>
            </a:pPr>
            <a:r>
              <a:rPr lang="zh-CN" altLang="en-US" dirty="0"/>
              <a:t>分别采用</a:t>
            </a:r>
            <a:r>
              <a:rPr lang="en-US" altLang="zh-CN" dirty="0"/>
              <a:t>Roberts</a:t>
            </a:r>
            <a:r>
              <a:rPr lang="zh-CN" altLang="en-US" dirty="0"/>
              <a:t>算子和</a:t>
            </a:r>
            <a:r>
              <a:rPr lang="en-US" altLang="zh-CN" dirty="0" err="1"/>
              <a:t>Sobel</a:t>
            </a:r>
            <a:r>
              <a:rPr lang="zh-CN" altLang="en-US" dirty="0"/>
              <a:t>算子对其进行锐化，并分析结果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 eaLnBrk="1" hangingPunct="1">
              <a:buNone/>
            </a:pPr>
            <a:r>
              <a:rPr lang="en-US" altLang="zh-CN" dirty="0"/>
              <a:t>&lt;Sobel</a:t>
            </a:r>
            <a:r>
              <a:rPr lang="zh-CN" altLang="en-US" dirty="0" smtClean="0"/>
              <a:t>算子可选，做了加分</a:t>
            </a:r>
            <a:r>
              <a:rPr lang="en-US" altLang="zh-CN" dirty="0" smtClean="0"/>
              <a:t>&gt;</a:t>
            </a:r>
            <a:endParaRPr lang="zh-CN" altLang="en-US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433653"/>
              </p:ext>
            </p:extLst>
          </p:nvPr>
        </p:nvGraphicFramePr>
        <p:xfrm>
          <a:off x="2051720" y="1988840"/>
          <a:ext cx="4062229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9" name="Equation" r:id="rId4" imgW="2095500" imgH="1371600" progId="Equation.DSMT4">
                  <p:embed/>
                </p:oleObj>
              </mc:Choice>
              <mc:Fallback>
                <p:oleObj name="Equation" r:id="rId4" imgW="20955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988840"/>
                        <a:ext cx="4062229" cy="2664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145513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5675" y="1196975"/>
            <a:ext cx="7540625" cy="10080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第六章  图像的锐化处理</a:t>
            </a:r>
          </a:p>
        </p:txBody>
      </p:sp>
      <p:sp>
        <p:nvSpPr>
          <p:cNvPr id="5" name="副标题 2"/>
          <p:cNvSpPr txBox="1">
            <a:spLocks noChangeArrowheads="1"/>
          </p:cNvSpPr>
          <p:nvPr/>
        </p:nvSpPr>
        <p:spPr bwMode="auto">
          <a:xfrm>
            <a:off x="1525588" y="4005263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3200" b="1" dirty="0"/>
              <a:t>北方工业大学计算机学院</a:t>
            </a:r>
            <a:endParaRPr lang="en-US" altLang="zh-CN" sz="3200" b="1" dirty="0"/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tong_lijing@163.com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endParaRPr lang="zh-CN" altLang="en-US" sz="2700" dirty="0">
              <a:latin typeface="Calibri" pitchFamily="34" charset="0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76250"/>
            <a:ext cx="77724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900" b="1" dirty="0" smtClean="0"/>
              <a:t>一阶微分锐化</a:t>
            </a:r>
            <a:br>
              <a:rPr lang="zh-CN" altLang="en-US" sz="4900" b="1" dirty="0" smtClean="0"/>
            </a:br>
            <a:r>
              <a:rPr lang="zh-CN" altLang="en-US" dirty="0" smtClean="0"/>
              <a:t>                        </a:t>
            </a:r>
            <a:r>
              <a:rPr lang="en-US" altLang="zh-CN" dirty="0" smtClean="0"/>
              <a:t>—— </a:t>
            </a:r>
            <a:r>
              <a:rPr lang="zh-CN" altLang="en-US" sz="3600" dirty="0" smtClean="0"/>
              <a:t>基本原理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14425" y="1700213"/>
            <a:ext cx="6249988" cy="4530725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一阶微分的计算公式非常简单：</a:t>
            </a:r>
          </a:p>
          <a:p>
            <a:pPr eaLnBrk="1" hangingPunct="1">
              <a:defRPr/>
            </a:pPr>
            <a:endParaRPr lang="en-US" altLang="zh-CN" dirty="0" smtClean="0"/>
          </a:p>
        </p:txBody>
      </p:sp>
      <p:graphicFrame>
        <p:nvGraphicFramePr>
          <p:cNvPr id="196651" name="Object 43"/>
          <p:cNvGraphicFramePr>
            <a:graphicFrameLocks noGrp="1" noChangeAspect="1"/>
          </p:cNvGraphicFramePr>
          <p:nvPr>
            <p:ph sz="half" idx="2"/>
          </p:nvPr>
        </p:nvGraphicFramePr>
        <p:xfrm>
          <a:off x="2627313" y="2278063"/>
          <a:ext cx="230028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4" name="Equation" r:id="rId4" imgW="1028666" imgH="285840" progId="Equation.DSMT4">
                  <p:embed/>
                </p:oleObj>
              </mc:Choice>
              <mc:Fallback>
                <p:oleObj name="Equation" r:id="rId4" imgW="1028666" imgH="285840" progId="Equation.DSMT4">
                  <p:embed/>
                  <p:pic>
                    <p:nvPicPr>
                      <p:cNvPr id="0" name="Object 4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278063"/>
                        <a:ext cx="2300287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53" name="Rectangle 45"/>
          <p:cNvSpPr>
            <a:spLocks noChangeArrowheads="1"/>
          </p:cNvSpPr>
          <p:nvPr/>
        </p:nvSpPr>
        <p:spPr bwMode="auto">
          <a:xfrm>
            <a:off x="1114425" y="3379788"/>
            <a:ext cx="569912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离散化之后的差分方程</a:t>
            </a:r>
            <a:r>
              <a:rPr lang="zh-CN" altLang="en-US" sz="3200" dirty="0" smtClean="0">
                <a:latin typeface="黑体" panose="02010609060101010101" pitchFamily="49" charset="-122"/>
                <a:ea typeface="华文细黑" panose="02010600040101010101" pitchFamily="2" charset="-122"/>
              </a:rPr>
              <a:t>：</a:t>
            </a:r>
            <a:endParaRPr lang="zh-CN" altLang="en-US" sz="3200" dirty="0" smtClean="0">
              <a:ea typeface="华文细黑" panose="02010600040101010101" pitchFamily="2" charset="-122"/>
            </a:endParaRPr>
          </a:p>
        </p:txBody>
      </p:sp>
      <p:graphicFrame>
        <p:nvGraphicFramePr>
          <p:cNvPr id="196656" name="Object 48"/>
          <p:cNvGraphicFramePr>
            <a:graphicFrameLocks noChangeAspect="1"/>
          </p:cNvGraphicFramePr>
          <p:nvPr/>
        </p:nvGraphicFramePr>
        <p:xfrm>
          <a:off x="1187450" y="4149725"/>
          <a:ext cx="662463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5" name="Equation" r:id="rId6" imgW="3028911" imgH="76140" progId="Equation.DSMT4">
                  <p:embed/>
                </p:oleObj>
              </mc:Choice>
              <mc:Fallback>
                <p:oleObj name="Equation" r:id="rId6" imgW="3028911" imgH="7614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149725"/>
                        <a:ext cx="6624638" cy="4270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57" name="Rectangle 49"/>
          <p:cNvSpPr>
            <a:spLocks noChangeArrowheads="1"/>
          </p:cNvSpPr>
          <p:nvPr/>
        </p:nvSpPr>
        <p:spPr bwMode="auto">
          <a:xfrm>
            <a:off x="1116013" y="5084763"/>
            <a:ext cx="6913562" cy="100806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 smtClean="0">
                <a:latin typeface="+mn-ea"/>
                <a:ea typeface="+mn-ea"/>
              </a:rPr>
              <a:t>考虑到图像边界的拓扑结构性，根据这个原理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</a:rPr>
              <a:t>派生出许多</a:t>
            </a:r>
            <a:r>
              <a:rPr lang="zh-CN" altLang="en-US" sz="3200" dirty="0" smtClean="0">
                <a:latin typeface="+mn-ea"/>
                <a:ea typeface="+mn-ea"/>
              </a:rPr>
              <a:t>相关的方法。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6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6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96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6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6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 build="p" autoUpdateAnimBg="0"/>
      <p:bldP spid="196653" grpId="0" build="p" autoUpdateAnimBg="0"/>
      <p:bldP spid="196657" grpId="0" build="p" autoUpdateAnimBg="0"/>
    </p:bldLst>
  </p:timing>
</p:sld>
</file>

<file path=ppt/theme/theme1.xml><?xml version="1.0" encoding="utf-8"?>
<a:theme xmlns:a="http://schemas.openxmlformats.org/drawingml/2006/main" name="ColumnsDesignTemplate_TP01159439">
  <a:themeElements>
    <a:clrScheme name="ColumnsDesignTemplate_TP01159439 11">
      <a:dk1>
        <a:srgbClr val="3E3E5C"/>
      </a:dk1>
      <a:lt1>
        <a:srgbClr val="FFFFFF"/>
      </a:lt1>
      <a:dk2>
        <a:srgbClr val="666699"/>
      </a:dk2>
      <a:lt2>
        <a:srgbClr val="FFFFFF"/>
      </a:lt2>
      <a:accent1>
        <a:srgbClr val="60597B"/>
      </a:accent1>
      <a:accent2>
        <a:srgbClr val="6666FF"/>
      </a:accent2>
      <a:accent3>
        <a:srgbClr val="B8B8CA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ColumnsDesignTemplate_TP01159439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olumnsDesignTemplate_TP0115943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lumnsDesignTemplate_TP0115943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lumnsDesignTemplate_TP0115943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lumnsDesignTemplate_TP0115943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lumnsDesignTemplate_TP0115943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lumnsDesignTemplate_TP0115943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lumnsDesignTemplate_TP0115943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lumnsDesignTemplate_TP0115943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lumnsDesignTemplate_TP0115943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lumnsDesignTemplate_TP0115943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lumnsDesignTemplate_TP0115943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lumnsDesignTemplate_TP0115943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lumnsDesignTemplate_TP01159439 13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99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lumnsDesignTemplate_TP01159439 14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CC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lumnsDesignTemplate_TP01159439 15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lumnsDesignTemplate_TP01159439 1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6213</TotalTime>
  <Words>2785</Words>
  <Application>Microsoft Office PowerPoint</Application>
  <PresentationFormat>全屏显示(4:3)</PresentationFormat>
  <Paragraphs>649</Paragraphs>
  <Slides>87</Slides>
  <Notes>70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87</vt:i4>
      </vt:variant>
    </vt:vector>
  </HeadingPairs>
  <TitlesOfParts>
    <vt:vector size="101" baseType="lpstr">
      <vt:lpstr>黑体</vt:lpstr>
      <vt:lpstr>华文细黑</vt:lpstr>
      <vt:lpstr>宋体</vt:lpstr>
      <vt:lpstr>Arial</vt:lpstr>
      <vt:lpstr>Calibri</vt:lpstr>
      <vt:lpstr>Calibri Light</vt:lpstr>
      <vt:lpstr>Garamond</vt:lpstr>
      <vt:lpstr>Palatino Linotype</vt:lpstr>
      <vt:lpstr>Times New Roman</vt:lpstr>
      <vt:lpstr>Wingdings</vt:lpstr>
      <vt:lpstr>ColumnsDesignTemplate_TP01159439</vt:lpstr>
      <vt:lpstr>回顾</vt:lpstr>
      <vt:lpstr>Equation</vt:lpstr>
      <vt:lpstr>公式</vt:lpstr>
      <vt:lpstr>第六章  图像的锐化处理</vt:lpstr>
      <vt:lpstr>图像锐化的概念</vt:lpstr>
      <vt:lpstr>PowerPoint 演示文稿</vt:lpstr>
      <vt:lpstr>图像锐化方法</vt:lpstr>
      <vt:lpstr>Outline 目录 </vt:lpstr>
      <vt:lpstr>图像细节的灰度变化特性</vt:lpstr>
      <vt:lpstr>图像细节的灰度变化微分特性</vt:lpstr>
      <vt:lpstr>Outline 目录 </vt:lpstr>
      <vt:lpstr>一阶微分锐化                         —— 基本原理</vt:lpstr>
      <vt:lpstr>一阶微分锐化</vt:lpstr>
      <vt:lpstr>Outline 目录 </vt:lpstr>
      <vt:lpstr>单方向的一阶锐化                    —— 基本原理</vt:lpstr>
      <vt:lpstr>水平方向的一阶锐化                       —— 基本方法</vt:lpstr>
      <vt:lpstr>水平方向的一阶锐化                       —— 例题</vt:lpstr>
      <vt:lpstr>垂直方向的一阶锐化                   —— 基本方法</vt:lpstr>
      <vt:lpstr>垂直方向的一阶锐化                                      —— 例题</vt:lpstr>
      <vt:lpstr>单方向锐化的后处理</vt:lpstr>
      <vt:lpstr>单方向锐化的后处理</vt:lpstr>
      <vt:lpstr>水平浮雕效果</vt:lpstr>
      <vt:lpstr>垂直浮雕效果</vt:lpstr>
      <vt:lpstr>单方向锐化的后处理</vt:lpstr>
      <vt:lpstr>水平边缘的提取效果</vt:lpstr>
      <vt:lpstr>垂直边缘的提取效果</vt:lpstr>
      <vt:lpstr>Outline 目录 </vt:lpstr>
      <vt:lpstr>无方向一阶锐化                             —— 问题的提出</vt:lpstr>
      <vt:lpstr>非矩形目标物的单方向锐化</vt:lpstr>
      <vt:lpstr>无方向一阶锐化                        —— 设计思想</vt:lpstr>
      <vt:lpstr>无方向一阶锐化                         —— 交叉微分</vt:lpstr>
      <vt:lpstr>交叉锐化效果图例1</vt:lpstr>
      <vt:lpstr>交叉锐化效果图例2</vt:lpstr>
      <vt:lpstr>交叉锐化与水平锐化的比较</vt:lpstr>
      <vt:lpstr>Outline 目录 </vt:lpstr>
      <vt:lpstr>无方向一阶锐化                   —— Sobel锐化</vt:lpstr>
      <vt:lpstr>Sobel锐化效果示例1</vt:lpstr>
      <vt:lpstr>PowerPoint 演示文稿</vt:lpstr>
      <vt:lpstr>PowerPoint 演示文稿</vt:lpstr>
      <vt:lpstr>Outline 目录 </vt:lpstr>
      <vt:lpstr>无方向一阶锐化                                   —— Priwitt锐化算法</vt:lpstr>
      <vt:lpstr>PowerPoint 演示文稿</vt:lpstr>
      <vt:lpstr>一阶锐化                                ----几种方法的效果比较</vt:lpstr>
      <vt:lpstr>一阶锐化方法的效果比较</vt:lpstr>
      <vt:lpstr>Outline 目录 </vt:lpstr>
      <vt:lpstr>二阶微分锐化                         ——问题的提出</vt:lpstr>
      <vt:lpstr>二阶微分锐化                             —— 景物细节特征对应关系</vt:lpstr>
      <vt:lpstr>二阶微分锐化                            —— 景物细节对应关系</vt:lpstr>
      <vt:lpstr>二阶微分锐化                       —— 景物细节对应关系</vt:lpstr>
      <vt:lpstr>二阶微分锐化                           —— 景物细节对应关系</vt:lpstr>
      <vt:lpstr>Outline 目录 </vt:lpstr>
      <vt:lpstr>二阶微分锐化                                ——Laplacian 算法推导</vt:lpstr>
      <vt:lpstr>二阶微分锐化                             —— Laplacian 算法 </vt:lpstr>
      <vt:lpstr>Laplacian锐化效果图例</vt:lpstr>
      <vt:lpstr>二阶微分锐化                          ——Laplacian变形算法</vt:lpstr>
      <vt:lpstr>二阶微分锐化                   —— Laplacian锐化边缘提取</vt:lpstr>
      <vt:lpstr>Laplacian变形算子锐化效果</vt:lpstr>
      <vt:lpstr>H1</vt:lpstr>
      <vt:lpstr>H2</vt:lpstr>
      <vt:lpstr>H3</vt:lpstr>
      <vt:lpstr>H4</vt:lpstr>
      <vt:lpstr>Laplacian算子边缘提取效果</vt:lpstr>
      <vt:lpstr>H1</vt:lpstr>
      <vt:lpstr>H2</vt:lpstr>
      <vt:lpstr>H3</vt:lpstr>
      <vt:lpstr>H4</vt:lpstr>
      <vt:lpstr>Outline 目录 </vt:lpstr>
      <vt:lpstr>二阶微分锐化                          —— Wallis算法</vt:lpstr>
      <vt:lpstr>二阶微分锐化               —— Wallis算法</vt:lpstr>
      <vt:lpstr>Wallis算法效果示例</vt:lpstr>
      <vt:lpstr>二阶微分锐化               —— Wallis算法</vt:lpstr>
      <vt:lpstr>Wallis算法与Laplacian算法的比较</vt:lpstr>
      <vt:lpstr>一阶与二阶微分的边缘提取 效果比较</vt:lpstr>
      <vt:lpstr>Sobel与Laplacian边缘提取效果</vt:lpstr>
      <vt:lpstr>Outline 目录 </vt:lpstr>
      <vt:lpstr>微分算子在边缘检测中的应用</vt:lpstr>
      <vt:lpstr>PowerPoint 演示文稿</vt:lpstr>
      <vt:lpstr>PowerPoint 演示文稿</vt:lpstr>
      <vt:lpstr>景物边界细节的增强方法</vt:lpstr>
      <vt:lpstr>景物边界细节的增强方法</vt:lpstr>
      <vt:lpstr>Outline 目录 </vt:lpstr>
      <vt:lpstr>Canny算子</vt:lpstr>
      <vt:lpstr>PowerPoint 演示文稿</vt:lpstr>
      <vt:lpstr>Outline 目录 </vt:lpstr>
      <vt:lpstr>LOG滤波方法</vt:lpstr>
      <vt:lpstr>LOG滤波方法</vt:lpstr>
      <vt:lpstr>PowerPoint 演示文稿</vt:lpstr>
      <vt:lpstr>Outline 目录 </vt:lpstr>
      <vt:lpstr>作 业 </vt:lpstr>
      <vt:lpstr>第六章  图像的锐化处理</vt:lpstr>
    </vt:vector>
  </TitlesOfParts>
  <Company>diph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多媒体技术中的数字图象处理</dc:title>
  <dc:creator>diph1</dc:creator>
  <cp:lastModifiedBy>Administrator</cp:lastModifiedBy>
  <cp:revision>634</cp:revision>
  <dcterms:created xsi:type="dcterms:W3CDTF">2000-08-11T08:01:46Z</dcterms:created>
  <dcterms:modified xsi:type="dcterms:W3CDTF">2019-04-16T15:44:01Z</dcterms:modified>
</cp:coreProperties>
</file>